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9" r:id="rId2"/>
    <p:sldId id="263" r:id="rId3"/>
    <p:sldId id="264" r:id="rId4"/>
    <p:sldId id="287" r:id="rId5"/>
    <p:sldId id="281" r:id="rId6"/>
    <p:sldId id="282" r:id="rId7"/>
    <p:sldId id="283" r:id="rId8"/>
    <p:sldId id="284" r:id="rId9"/>
    <p:sldId id="285" r:id="rId10"/>
    <p:sldId id="286" r:id="rId11"/>
    <p:sldId id="275" r:id="rId12"/>
    <p:sldId id="265" r:id="rId13"/>
    <p:sldId id="267" r:id="rId14"/>
    <p:sldId id="271" r:id="rId15"/>
    <p:sldId id="270" r:id="rId16"/>
    <p:sldId id="268" r:id="rId17"/>
    <p:sldId id="269" r:id="rId18"/>
    <p:sldId id="272" r:id="rId19"/>
    <p:sldId id="273" r:id="rId20"/>
    <p:sldId id="274" r:id="rId21"/>
    <p:sldId id="276" r:id="rId22"/>
    <p:sldId id="258" r:id="rId23"/>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1" clrIdx="0">
    <p:extLst>
      <p:ext uri="{19B8F6BF-5375-455C-9EA6-DF929625EA0E}">
        <p15:presenceInfo xmlns:p15="http://schemas.microsoft.com/office/powerpoint/2012/main" userId="S-1-5-21-1060284298-1343024091-682003330-208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88821" autoAdjust="0"/>
  </p:normalViewPr>
  <p:slideViewPr>
    <p:cSldViewPr snapToGrid="0">
      <p:cViewPr varScale="1">
        <p:scale>
          <a:sx n="110" d="100"/>
          <a:sy n="110" d="100"/>
        </p:scale>
        <p:origin x="1555"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0BF7E-503A-467D-9E82-A1B4D7C9B50C}" type="datetimeFigureOut">
              <a:rPr lang="sv-SE" smtClean="0"/>
              <a:t>2022-06-10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EC1FB-13EF-42EF-A461-A142226BD7EB}" type="slidenum">
              <a:rPr lang="sv-SE" smtClean="0"/>
              <a:t>‹#›</a:t>
            </a:fld>
            <a:endParaRPr lang="sv-SE"/>
          </a:p>
        </p:txBody>
      </p:sp>
    </p:spTree>
    <p:extLst>
      <p:ext uri="{BB962C8B-B14F-4D97-AF65-F5344CB8AC3E}">
        <p14:creationId xmlns:p14="http://schemas.microsoft.com/office/powerpoint/2010/main" val="280023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dirty="0" smtClean="0"/>
              <a:t>Observation</a:t>
            </a:r>
            <a:r>
              <a:rPr lang="sv-SE" baseline="0" dirty="0" smtClean="0"/>
              <a:t> </a:t>
            </a:r>
            <a:r>
              <a:rPr lang="sv-SE" baseline="0" dirty="0" err="1" smtClean="0"/>
              <a:t>model</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Vocabularies</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Incremental</a:t>
            </a:r>
            <a:r>
              <a:rPr lang="sv-SE" baseline="0" dirty="0" smtClean="0"/>
              <a:t> </a:t>
            </a:r>
            <a:r>
              <a:rPr lang="sv-SE" baseline="0" dirty="0" err="1" smtClean="0"/>
              <a:t>harvest</a:t>
            </a:r>
            <a:r>
              <a:rPr lang="sv-SE" baseline="0" dirty="0" smtClean="0"/>
              <a:t> – </a:t>
            </a:r>
            <a:r>
              <a:rPr lang="sv-SE" baseline="0" dirty="0" err="1" smtClean="0"/>
              <a:t>Hangfire</a:t>
            </a:r>
            <a:endParaRPr lang="sv-SE" baseline="0" dirty="0" smtClean="0"/>
          </a:p>
          <a:p>
            <a:pPr marL="171450" indent="-171450">
              <a:buFont typeface="Arial" panose="020B0604020202020204" pitchFamily="34" charset="0"/>
              <a:buChar char="•"/>
            </a:pPr>
            <a:r>
              <a:rPr lang="sv-SE" baseline="0" dirty="0" smtClean="0"/>
              <a:t>API</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10"/>
          </p:nvPr>
        </p:nvSpPr>
        <p:spPr/>
        <p:txBody>
          <a:bodyPr/>
          <a:lstStyle/>
          <a:p>
            <a:fld id="{0A9EC1FB-13EF-42EF-A461-A142226BD7EB}" type="slidenum">
              <a:rPr lang="sv-SE" smtClean="0"/>
              <a:t>3</a:t>
            </a:fld>
            <a:endParaRPr lang="sv-SE"/>
          </a:p>
        </p:txBody>
      </p:sp>
    </p:spTree>
    <p:extLst>
      <p:ext uri="{BB962C8B-B14F-4D97-AF65-F5344CB8AC3E}">
        <p14:creationId xmlns:p14="http://schemas.microsoft.com/office/powerpoint/2010/main" val="345635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dirty="0" smtClean="0"/>
              <a:t>Observation</a:t>
            </a:r>
            <a:r>
              <a:rPr lang="sv-SE" baseline="0" dirty="0" smtClean="0"/>
              <a:t> </a:t>
            </a:r>
            <a:r>
              <a:rPr lang="sv-SE" baseline="0" dirty="0" err="1" smtClean="0"/>
              <a:t>model</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Vocabularies</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Incremental</a:t>
            </a:r>
            <a:r>
              <a:rPr lang="sv-SE" baseline="0" dirty="0" smtClean="0"/>
              <a:t> </a:t>
            </a:r>
            <a:r>
              <a:rPr lang="sv-SE" baseline="0" dirty="0" err="1" smtClean="0"/>
              <a:t>harvest</a:t>
            </a:r>
            <a:r>
              <a:rPr lang="sv-SE" baseline="0" dirty="0" smtClean="0"/>
              <a:t> – </a:t>
            </a:r>
            <a:r>
              <a:rPr lang="sv-SE" baseline="0" dirty="0" err="1" smtClean="0"/>
              <a:t>Hangfire</a:t>
            </a:r>
            <a:endParaRPr lang="sv-SE" baseline="0" dirty="0" smtClean="0"/>
          </a:p>
          <a:p>
            <a:pPr marL="171450" indent="-171450">
              <a:buFont typeface="Arial" panose="020B0604020202020204" pitchFamily="34" charset="0"/>
              <a:buChar char="•"/>
            </a:pPr>
            <a:r>
              <a:rPr lang="sv-SE" baseline="0" dirty="0" smtClean="0"/>
              <a:t>API</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10"/>
          </p:nvPr>
        </p:nvSpPr>
        <p:spPr/>
        <p:txBody>
          <a:bodyPr/>
          <a:lstStyle/>
          <a:p>
            <a:fld id="{0A9EC1FB-13EF-42EF-A461-A142226BD7EB}" type="slidenum">
              <a:rPr lang="sv-SE" smtClean="0"/>
              <a:t>4</a:t>
            </a:fld>
            <a:endParaRPr lang="sv-SE"/>
          </a:p>
        </p:txBody>
      </p:sp>
    </p:spTree>
    <p:extLst>
      <p:ext uri="{BB962C8B-B14F-4D97-AF65-F5344CB8AC3E}">
        <p14:creationId xmlns:p14="http://schemas.microsoft.com/office/powerpoint/2010/main" val="417342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dirty="0" smtClean="0"/>
              <a:t>Observation</a:t>
            </a:r>
            <a:r>
              <a:rPr lang="sv-SE" baseline="0" dirty="0" smtClean="0"/>
              <a:t> </a:t>
            </a:r>
            <a:r>
              <a:rPr lang="sv-SE" baseline="0" dirty="0" err="1" smtClean="0"/>
              <a:t>model</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Vocabularies</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Incremental</a:t>
            </a:r>
            <a:r>
              <a:rPr lang="sv-SE" baseline="0" dirty="0" smtClean="0"/>
              <a:t> </a:t>
            </a:r>
            <a:r>
              <a:rPr lang="sv-SE" baseline="0" dirty="0" err="1" smtClean="0"/>
              <a:t>harvest</a:t>
            </a:r>
            <a:r>
              <a:rPr lang="sv-SE" baseline="0" dirty="0" smtClean="0"/>
              <a:t> – </a:t>
            </a:r>
            <a:r>
              <a:rPr lang="sv-SE" baseline="0" dirty="0" err="1" smtClean="0"/>
              <a:t>Hangfire</a:t>
            </a:r>
            <a:endParaRPr lang="sv-SE" baseline="0" dirty="0" smtClean="0"/>
          </a:p>
          <a:p>
            <a:pPr marL="171450" indent="-171450">
              <a:buFont typeface="Arial" panose="020B0604020202020204" pitchFamily="34" charset="0"/>
              <a:buChar char="•"/>
            </a:pPr>
            <a:r>
              <a:rPr lang="sv-SE" baseline="0" dirty="0" smtClean="0"/>
              <a:t>API</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10"/>
          </p:nvPr>
        </p:nvSpPr>
        <p:spPr/>
        <p:txBody>
          <a:bodyPr/>
          <a:lstStyle/>
          <a:p>
            <a:fld id="{0A9EC1FB-13EF-42EF-A461-A142226BD7EB}" type="slidenum">
              <a:rPr lang="sv-SE" smtClean="0"/>
              <a:t>5</a:t>
            </a:fld>
            <a:endParaRPr lang="sv-SE"/>
          </a:p>
        </p:txBody>
      </p:sp>
    </p:spTree>
    <p:extLst>
      <p:ext uri="{BB962C8B-B14F-4D97-AF65-F5344CB8AC3E}">
        <p14:creationId xmlns:p14="http://schemas.microsoft.com/office/powerpoint/2010/main" val="379954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dirty="0" smtClean="0"/>
              <a:t>Observation</a:t>
            </a:r>
            <a:r>
              <a:rPr lang="sv-SE" baseline="0" dirty="0" smtClean="0"/>
              <a:t> </a:t>
            </a:r>
            <a:r>
              <a:rPr lang="sv-SE" baseline="0" dirty="0" err="1" smtClean="0"/>
              <a:t>model</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Vocabularies</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Incremental</a:t>
            </a:r>
            <a:r>
              <a:rPr lang="sv-SE" baseline="0" dirty="0" smtClean="0"/>
              <a:t> </a:t>
            </a:r>
            <a:r>
              <a:rPr lang="sv-SE" baseline="0" dirty="0" err="1" smtClean="0"/>
              <a:t>harvest</a:t>
            </a:r>
            <a:r>
              <a:rPr lang="sv-SE" baseline="0" dirty="0" smtClean="0"/>
              <a:t> – </a:t>
            </a:r>
            <a:r>
              <a:rPr lang="sv-SE" baseline="0" dirty="0" err="1" smtClean="0"/>
              <a:t>Hangfire</a:t>
            </a:r>
            <a:endParaRPr lang="sv-SE" baseline="0" dirty="0" smtClean="0"/>
          </a:p>
          <a:p>
            <a:pPr marL="171450" indent="-171450">
              <a:buFont typeface="Arial" panose="020B0604020202020204" pitchFamily="34" charset="0"/>
              <a:buChar char="•"/>
            </a:pPr>
            <a:r>
              <a:rPr lang="sv-SE" baseline="0" dirty="0" smtClean="0"/>
              <a:t>API</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10"/>
          </p:nvPr>
        </p:nvSpPr>
        <p:spPr/>
        <p:txBody>
          <a:bodyPr/>
          <a:lstStyle/>
          <a:p>
            <a:fld id="{0A9EC1FB-13EF-42EF-A461-A142226BD7EB}" type="slidenum">
              <a:rPr lang="sv-SE" smtClean="0"/>
              <a:t>6</a:t>
            </a:fld>
            <a:endParaRPr lang="sv-SE"/>
          </a:p>
        </p:txBody>
      </p:sp>
    </p:spTree>
    <p:extLst>
      <p:ext uri="{BB962C8B-B14F-4D97-AF65-F5344CB8AC3E}">
        <p14:creationId xmlns:p14="http://schemas.microsoft.com/office/powerpoint/2010/main" val="1434870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dirty="0" smtClean="0"/>
              <a:t>Observation</a:t>
            </a:r>
            <a:r>
              <a:rPr lang="sv-SE" baseline="0" dirty="0" smtClean="0"/>
              <a:t> </a:t>
            </a:r>
            <a:r>
              <a:rPr lang="sv-SE" baseline="0" dirty="0" err="1" smtClean="0"/>
              <a:t>model</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Vocabularies</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Incremental</a:t>
            </a:r>
            <a:r>
              <a:rPr lang="sv-SE" baseline="0" dirty="0" smtClean="0"/>
              <a:t> </a:t>
            </a:r>
            <a:r>
              <a:rPr lang="sv-SE" baseline="0" dirty="0" err="1" smtClean="0"/>
              <a:t>harvest</a:t>
            </a:r>
            <a:r>
              <a:rPr lang="sv-SE" baseline="0" dirty="0" smtClean="0"/>
              <a:t> – </a:t>
            </a:r>
            <a:r>
              <a:rPr lang="sv-SE" baseline="0" dirty="0" err="1" smtClean="0"/>
              <a:t>Hangfire</a:t>
            </a:r>
            <a:endParaRPr lang="sv-SE" baseline="0" dirty="0" smtClean="0"/>
          </a:p>
          <a:p>
            <a:pPr marL="171450" indent="-171450">
              <a:buFont typeface="Arial" panose="020B0604020202020204" pitchFamily="34" charset="0"/>
              <a:buChar char="•"/>
            </a:pPr>
            <a:r>
              <a:rPr lang="sv-SE" baseline="0" dirty="0" smtClean="0"/>
              <a:t>API</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10"/>
          </p:nvPr>
        </p:nvSpPr>
        <p:spPr/>
        <p:txBody>
          <a:bodyPr/>
          <a:lstStyle/>
          <a:p>
            <a:fld id="{0A9EC1FB-13EF-42EF-A461-A142226BD7EB}" type="slidenum">
              <a:rPr lang="sv-SE" smtClean="0"/>
              <a:t>7</a:t>
            </a:fld>
            <a:endParaRPr lang="sv-SE"/>
          </a:p>
        </p:txBody>
      </p:sp>
    </p:spTree>
    <p:extLst>
      <p:ext uri="{BB962C8B-B14F-4D97-AF65-F5344CB8AC3E}">
        <p14:creationId xmlns:p14="http://schemas.microsoft.com/office/powerpoint/2010/main" val="117793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dirty="0" smtClean="0"/>
              <a:t>Observation</a:t>
            </a:r>
            <a:r>
              <a:rPr lang="sv-SE" baseline="0" dirty="0" smtClean="0"/>
              <a:t> </a:t>
            </a:r>
            <a:r>
              <a:rPr lang="sv-SE" baseline="0" dirty="0" err="1" smtClean="0"/>
              <a:t>model</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Vocabularies</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Incremental</a:t>
            </a:r>
            <a:r>
              <a:rPr lang="sv-SE" baseline="0" dirty="0" smtClean="0"/>
              <a:t> </a:t>
            </a:r>
            <a:r>
              <a:rPr lang="sv-SE" baseline="0" dirty="0" err="1" smtClean="0"/>
              <a:t>harvest</a:t>
            </a:r>
            <a:r>
              <a:rPr lang="sv-SE" baseline="0" dirty="0" smtClean="0"/>
              <a:t> – </a:t>
            </a:r>
            <a:r>
              <a:rPr lang="sv-SE" baseline="0" dirty="0" err="1" smtClean="0"/>
              <a:t>Hangfire</a:t>
            </a:r>
            <a:endParaRPr lang="sv-SE" baseline="0" dirty="0" smtClean="0"/>
          </a:p>
          <a:p>
            <a:pPr marL="171450" indent="-171450">
              <a:buFont typeface="Arial" panose="020B0604020202020204" pitchFamily="34" charset="0"/>
              <a:buChar char="•"/>
            </a:pPr>
            <a:r>
              <a:rPr lang="sv-SE" baseline="0" dirty="0" smtClean="0"/>
              <a:t>API</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10"/>
          </p:nvPr>
        </p:nvSpPr>
        <p:spPr/>
        <p:txBody>
          <a:bodyPr/>
          <a:lstStyle/>
          <a:p>
            <a:fld id="{0A9EC1FB-13EF-42EF-A461-A142226BD7EB}" type="slidenum">
              <a:rPr lang="sv-SE" smtClean="0"/>
              <a:t>8</a:t>
            </a:fld>
            <a:endParaRPr lang="sv-SE"/>
          </a:p>
        </p:txBody>
      </p:sp>
    </p:spTree>
    <p:extLst>
      <p:ext uri="{BB962C8B-B14F-4D97-AF65-F5344CB8AC3E}">
        <p14:creationId xmlns:p14="http://schemas.microsoft.com/office/powerpoint/2010/main" val="1107039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dirty="0" smtClean="0"/>
              <a:t>Observation</a:t>
            </a:r>
            <a:r>
              <a:rPr lang="sv-SE" baseline="0" dirty="0" smtClean="0"/>
              <a:t> </a:t>
            </a:r>
            <a:r>
              <a:rPr lang="sv-SE" baseline="0" dirty="0" err="1" smtClean="0"/>
              <a:t>model</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Vocabularies</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Incremental</a:t>
            </a:r>
            <a:r>
              <a:rPr lang="sv-SE" baseline="0" dirty="0" smtClean="0"/>
              <a:t> </a:t>
            </a:r>
            <a:r>
              <a:rPr lang="sv-SE" baseline="0" dirty="0" err="1" smtClean="0"/>
              <a:t>harvest</a:t>
            </a:r>
            <a:r>
              <a:rPr lang="sv-SE" baseline="0" dirty="0" smtClean="0"/>
              <a:t> – </a:t>
            </a:r>
            <a:r>
              <a:rPr lang="sv-SE" baseline="0" dirty="0" err="1" smtClean="0"/>
              <a:t>Hangfire</a:t>
            </a:r>
            <a:endParaRPr lang="sv-SE" baseline="0" dirty="0" smtClean="0"/>
          </a:p>
          <a:p>
            <a:pPr marL="171450" indent="-171450">
              <a:buFont typeface="Arial" panose="020B0604020202020204" pitchFamily="34" charset="0"/>
              <a:buChar char="•"/>
            </a:pPr>
            <a:r>
              <a:rPr lang="sv-SE" baseline="0" dirty="0" smtClean="0"/>
              <a:t>API</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10"/>
          </p:nvPr>
        </p:nvSpPr>
        <p:spPr/>
        <p:txBody>
          <a:bodyPr/>
          <a:lstStyle/>
          <a:p>
            <a:fld id="{0A9EC1FB-13EF-42EF-A461-A142226BD7EB}" type="slidenum">
              <a:rPr lang="sv-SE" smtClean="0"/>
              <a:t>9</a:t>
            </a:fld>
            <a:endParaRPr lang="sv-SE"/>
          </a:p>
        </p:txBody>
      </p:sp>
    </p:spTree>
    <p:extLst>
      <p:ext uri="{BB962C8B-B14F-4D97-AF65-F5344CB8AC3E}">
        <p14:creationId xmlns:p14="http://schemas.microsoft.com/office/powerpoint/2010/main" val="251100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dirty="0" smtClean="0"/>
              <a:t>Observation</a:t>
            </a:r>
            <a:r>
              <a:rPr lang="sv-SE" baseline="0" dirty="0" smtClean="0"/>
              <a:t> </a:t>
            </a:r>
            <a:r>
              <a:rPr lang="sv-SE" baseline="0" dirty="0" err="1" smtClean="0"/>
              <a:t>model</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Vocabularies</a:t>
            </a:r>
            <a:r>
              <a:rPr lang="sv-SE" baseline="0" dirty="0" smtClean="0"/>
              <a:t> – </a:t>
            </a:r>
            <a:r>
              <a:rPr lang="sv-SE" baseline="0" dirty="0" err="1" smtClean="0"/>
              <a:t>GitHub</a:t>
            </a:r>
            <a:endParaRPr lang="sv-SE" baseline="0" dirty="0" smtClean="0"/>
          </a:p>
          <a:p>
            <a:pPr marL="171450" indent="-171450">
              <a:buFont typeface="Arial" panose="020B0604020202020204" pitchFamily="34" charset="0"/>
              <a:buChar char="•"/>
            </a:pPr>
            <a:r>
              <a:rPr lang="sv-SE" baseline="0" dirty="0" err="1" smtClean="0"/>
              <a:t>Incremental</a:t>
            </a:r>
            <a:r>
              <a:rPr lang="sv-SE" baseline="0" dirty="0" smtClean="0"/>
              <a:t> </a:t>
            </a:r>
            <a:r>
              <a:rPr lang="sv-SE" baseline="0" dirty="0" err="1" smtClean="0"/>
              <a:t>harvest</a:t>
            </a:r>
            <a:r>
              <a:rPr lang="sv-SE" baseline="0" dirty="0" smtClean="0"/>
              <a:t> – </a:t>
            </a:r>
            <a:r>
              <a:rPr lang="sv-SE" baseline="0" dirty="0" err="1" smtClean="0"/>
              <a:t>Hangfire</a:t>
            </a:r>
            <a:endParaRPr lang="sv-SE" baseline="0" dirty="0" smtClean="0"/>
          </a:p>
          <a:p>
            <a:pPr marL="171450" indent="-171450">
              <a:buFont typeface="Arial" panose="020B0604020202020204" pitchFamily="34" charset="0"/>
              <a:buChar char="•"/>
            </a:pPr>
            <a:r>
              <a:rPr lang="sv-SE" baseline="0" dirty="0" smtClean="0"/>
              <a:t>API</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10"/>
          </p:nvPr>
        </p:nvSpPr>
        <p:spPr/>
        <p:txBody>
          <a:bodyPr/>
          <a:lstStyle/>
          <a:p>
            <a:fld id="{0A9EC1FB-13EF-42EF-A461-A142226BD7EB}" type="slidenum">
              <a:rPr lang="sv-SE" smtClean="0"/>
              <a:t>10</a:t>
            </a:fld>
            <a:endParaRPr lang="sv-SE"/>
          </a:p>
        </p:txBody>
      </p:sp>
    </p:spTree>
    <p:extLst>
      <p:ext uri="{BB962C8B-B14F-4D97-AF65-F5344CB8AC3E}">
        <p14:creationId xmlns:p14="http://schemas.microsoft.com/office/powerpoint/2010/main" val="14180888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n">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466940"/>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534591" algn="l"/>
              </a:tabLst>
            </a:pPr>
            <a:r>
              <a:rPr lang="en-US" sz="1200" i="1" u="none">
                <a:effectLst/>
                <a:latin typeface="Calibri" panose="020F0502020204030204" pitchFamily="34" charset="0"/>
                <a:ea typeface="Calibri" panose="020F0502020204030204" pitchFamily="34" charset="0"/>
                <a:cs typeface="Times New Roman" panose="02020603050405020304" pitchFamily="18" charset="0"/>
              </a:rPr>
              <a:t>The Start slide </a:t>
            </a:r>
            <a:r>
              <a:rPr lang="en-US" sz="1200" i="0" u="none">
                <a:effectLst/>
                <a:latin typeface="Calibri" panose="020F0502020204030204" pitchFamily="34" charset="0"/>
                <a:ea typeface="Calibri" panose="020F0502020204030204" pitchFamily="34" charset="0"/>
                <a:cs typeface="Times New Roman" panose="02020603050405020304" pitchFamily="18" charset="0"/>
              </a:rPr>
              <a:t>is a fixed default start page and can also be chosen as a pause page, for example for use during a coffee break in the presentation. You can see all slide templates under “New Slide/Layout”.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24167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10654146"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for a </a:t>
            </a:r>
            <a:r>
              <a:rPr lang="en-GB" sz="1200" b="0" i="0" u="none" noProof="0" dirty="0" smtClean="0">
                <a:effectLst/>
                <a:latin typeface="Calibri" panose="020F0502020204030204" pitchFamily="34" charset="0"/>
                <a:ea typeface="Calibri" panose="020F0502020204030204" pitchFamily="34" charset="0"/>
                <a:cs typeface="Times New Roman" panose="02020603050405020304" pitchFamily="18" charset="0"/>
              </a:rPr>
              <a:t>headline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and </a:t>
            </a:r>
            <a:r>
              <a:rPr lang="en-GB" sz="1200" b="0" i="0" u="none" noProof="0" dirty="0" smtClean="0">
                <a:effectLst/>
                <a:latin typeface="Calibri" panose="020F0502020204030204" pitchFamily="34" charset="0"/>
                <a:ea typeface="Calibri" panose="020F0502020204030204" pitchFamily="34" charset="0"/>
                <a:cs typeface="Times New Roman" panose="02020603050405020304" pitchFamily="18" charset="0"/>
              </a:rPr>
              <a:t>text or other content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over the full width of the slide. </a:t>
            </a:r>
          </a:p>
        </p:txBody>
      </p:sp>
    </p:spTree>
    <p:extLst>
      <p:ext uri="{BB962C8B-B14F-4D97-AF65-F5344CB8AC3E}">
        <p14:creationId xmlns:p14="http://schemas.microsoft.com/office/powerpoint/2010/main" val="339107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2 column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hasCustomPrompt="1"/>
          </p:nvPr>
        </p:nvSpPr>
        <p:spPr>
          <a:xfrm>
            <a:off x="6231083"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 2 columns: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for a </a:t>
            </a:r>
            <a:r>
              <a:rPr lang="en-GB" sz="1200" b="0" i="0" u="none" noProof="0" dirty="0" smtClean="0">
                <a:effectLst/>
                <a:latin typeface="Calibri" panose="020F0502020204030204" pitchFamily="34" charset="0"/>
                <a:ea typeface="Calibri" panose="020F0502020204030204" pitchFamily="34" charset="0"/>
                <a:cs typeface="Times New Roman" panose="02020603050405020304" pitchFamily="18" charset="0"/>
              </a:rPr>
              <a:t>headline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and content in two columns (text, picture, diagram, film etc.). You can also insert </a:t>
            </a:r>
            <a:r>
              <a:rPr lang="en-GB" sz="1200" b="0" i="0" u="none" noProof="0" dirty="0" smtClean="0">
                <a:effectLst/>
                <a:latin typeface="Calibri" panose="020F0502020204030204" pitchFamily="34" charset="0"/>
                <a:ea typeface="Calibri" panose="020F0502020204030204" pitchFamily="34" charset="0"/>
                <a:cs typeface="Times New Roman" panose="02020603050405020304" pitchFamily="18" charset="0"/>
              </a:rPr>
              <a:t>captions</a:t>
            </a:r>
            <a:r>
              <a:rPr lang="en-GB" sz="1200" b="0" i="1" u="none" noProof="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564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page image">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en-GB" noProof="0"/>
              <a:t>Picture/movie</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en-GB" noProof="0"/>
              <a:t>.</a:t>
            </a:r>
          </a:p>
          <a:p>
            <a:pPr lvl="0"/>
            <a:endParaRPr lang="en-GB" noProof="0"/>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smtClean="0">
                <a:effectLst/>
                <a:latin typeface="Calibri" panose="020F0502020204030204" pitchFamily="34" charset="0"/>
                <a:ea typeface="Calibri" panose="020F0502020204030204" pitchFamily="34" charset="0"/>
                <a:cs typeface="Times New Roman" panose="02020603050405020304" pitchFamily="18" charset="0"/>
              </a:rPr>
              <a:t>Full-page </a:t>
            </a: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image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On this template, you can, for example, insert a </a:t>
            </a:r>
            <a:r>
              <a:rPr lang="en-GB" sz="1200" b="0" i="0" u="none" noProof="0" dirty="0" smtClean="0">
                <a:effectLst/>
                <a:latin typeface="Calibri" panose="020F0502020204030204" pitchFamily="34" charset="0"/>
                <a:ea typeface="Calibri" panose="020F0502020204030204" pitchFamily="34" charset="0"/>
                <a:cs typeface="Times New Roman" panose="02020603050405020304" pitchFamily="18" charset="0"/>
              </a:rPr>
              <a:t>full-page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picture or a film.</a:t>
            </a:r>
          </a:p>
        </p:txBody>
      </p:sp>
    </p:spTree>
    <p:extLst>
      <p:ext uri="{BB962C8B-B14F-4D97-AF65-F5344CB8AC3E}">
        <p14:creationId xmlns:p14="http://schemas.microsoft.com/office/powerpoint/2010/main" val="3553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d objects">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hasCustomPrompt="1"/>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hasCustomPrompt="1"/>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hasCustomPrompt="1"/>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hasCustomPrompt="1"/>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4 centred objects: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space for four objects, each with their own caption, centred. This is good for when you want to compare pictures from different years etc. If you need to create more or fewer boxes, you can copy or delete placeholders.</a:t>
            </a:r>
          </a:p>
        </p:txBody>
      </p:sp>
    </p:spTree>
    <p:extLst>
      <p:ext uri="{BB962C8B-B14F-4D97-AF65-F5344CB8AC3E}">
        <p14:creationId xmlns:p14="http://schemas.microsoft.com/office/powerpoint/2010/main" val="9806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mages, set lef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4 images, set left: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space for four images, each with a caption, aligned to the left. Good when you want to compare pictures from different years etc. If you need to create more or fewer boxes, you can copy or delete placeholders.</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en-GB" noProof="0"/>
              <a:t>Picture</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en-GB" noProof="0"/>
              <a:t>Picture</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en-GB" noProof="0"/>
              <a:t>Picture</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en-GB" noProof="0"/>
              <a:t>Picture</a:t>
            </a:r>
          </a:p>
        </p:txBody>
      </p:sp>
    </p:spTree>
    <p:extLst>
      <p:ext uri="{BB962C8B-B14F-4D97-AF65-F5344CB8AC3E}">
        <p14:creationId xmlns:p14="http://schemas.microsoft.com/office/powerpoint/2010/main" val="295551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black slide">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Blank black slide: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choose this slide to use during a break or insert it if you want to discuss something separate from the presentation</a:t>
            </a:r>
            <a:r>
              <a:rPr lang="en-GB" sz="1200" b="0" i="0" u="none" noProof="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80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en-GB" noProof="0"/>
              <a:t>Section header </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Section header black page: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centred white text to write single words, questions or section </a:t>
            </a:r>
            <a:r>
              <a:rPr lang="en-GB" sz="1200" b="0" i="0" u="none" noProof="0" dirty="0" smtClean="0">
                <a:effectLst/>
                <a:latin typeface="Calibri" panose="020F0502020204030204" pitchFamily="34" charset="0"/>
                <a:ea typeface="Calibri" panose="020F0502020204030204" pitchFamily="34" charset="0"/>
                <a:cs typeface="Times New Roman" panose="02020603050405020304" pitchFamily="18" charset="0"/>
              </a:rPr>
              <a:t>headers.</a:t>
            </a:r>
            <a:endPar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483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baseline="0"/>
            </a:lvl1pPr>
          </a:lstStyle>
          <a:p>
            <a:r>
              <a:rPr lang="en-GB" noProof="0" dirty="0" smtClean="0"/>
              <a:t>Thank you for your attention</a:t>
            </a:r>
            <a:endParaRPr lang="en-GB" noProof="0" dirty="0"/>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800" baseline="0"/>
            </a:lvl1pPr>
          </a:lstStyle>
          <a:p>
            <a:pPr lvl="0"/>
            <a:r>
              <a:rPr lang="en-GB" noProof="0" dirty="0" smtClean="0"/>
              <a:t>Name, organisation, </a:t>
            </a:r>
            <a:r>
              <a:rPr lang="en-GB" noProof="0" dirty="0"/>
              <a:t>phone, </a:t>
            </a:r>
            <a:r>
              <a:rPr lang="en-GB" noProof="0" dirty="0" smtClean="0"/>
              <a:t>email, web address etc.</a:t>
            </a:r>
            <a:endParaRPr lang="en-GB" noProof="0" dirty="0"/>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33200" y="7200"/>
            <a:ext cx="2250000" cy="6824702"/>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Final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insert contact details or what you want people to remember when the presentation has finished.</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800" cap="all" baseline="0"/>
            </a:lvl1pPr>
          </a:lstStyle>
          <a:p>
            <a:r>
              <a:rPr lang="en-GB" sz="1600" noProof="0" dirty="0"/>
              <a:t>contact </a:t>
            </a:r>
            <a:r>
              <a:rPr lang="en-GB" sz="1600" noProof="0" dirty="0" smtClean="0"/>
              <a:t>details</a:t>
            </a:r>
            <a:endParaRPr lang="en-GB" sz="1600" noProof="0" dirty="0"/>
          </a:p>
        </p:txBody>
      </p:sp>
    </p:spTree>
    <p:extLst>
      <p:ext uri="{BB962C8B-B14F-4D97-AF65-F5344CB8AC3E}">
        <p14:creationId xmlns:p14="http://schemas.microsoft.com/office/powerpoint/2010/main" val="218625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klorofyll">
    <p:spTree>
      <p:nvGrpSpPr>
        <p:cNvPr id="1" name=""/>
        <p:cNvGrpSpPr/>
        <p:nvPr/>
      </p:nvGrpSpPr>
      <p:grpSpPr>
        <a:xfrm>
          <a:off x="0" y="0"/>
          <a:ext cx="0" cy="0"/>
          <a:chOff x="0" y="0"/>
          <a:chExt cx="0" cy="0"/>
        </a:xfrm>
      </p:grpSpPr>
      <p:pic>
        <p:nvPicPr>
          <p:cNvPr id="7" name="Bildobjekt 6" title="Detail of the SLU collage. Chlorophyll.">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18"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a:t>
            </a:r>
            <a:r>
              <a:rPr lang="en-GB" noProof="0" dirty="0" smtClean="0"/>
              <a:t>of the presentation </a:t>
            </a:r>
            <a:br>
              <a:rPr lang="en-GB" noProof="0" dirty="0" smtClean="0"/>
            </a:br>
            <a:r>
              <a:rPr lang="en-GB" noProof="0" dirty="0" smtClean="0"/>
              <a:t>or the chapter</a:t>
            </a:r>
            <a:endParaRPr lang="en-GB" noProof="0" dirty="0"/>
          </a:p>
        </p:txBody>
      </p:sp>
      <p:sp>
        <p:nvSpPr>
          <p:cNvPr id="19"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8113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1974755"/>
            <a:ext cx="9144000" cy="2387600"/>
          </a:xfrm>
        </p:spPr>
        <p:txBody>
          <a:bodyPr anchor="b"/>
          <a:lstStyle>
            <a:lvl1pPr algn="l">
              <a:lnSpc>
                <a:spcPts val="5600"/>
              </a:lnSpc>
              <a:defRPr sz="4600">
                <a:solidFill>
                  <a:schemeClr val="tx1"/>
                </a:solidFill>
              </a:defRPr>
            </a:lvl1pPr>
          </a:lstStyle>
          <a:p>
            <a:r>
              <a:rPr lang="en-GB" noProof="0" dirty="0"/>
              <a:t>Title </a:t>
            </a:r>
            <a:r>
              <a:rPr lang="en-GB" noProof="0" dirty="0" smtClean="0"/>
              <a:t>of the presentation </a:t>
            </a:r>
            <a:br>
              <a:rPr lang="en-GB" noProof="0" dirty="0" smtClean="0"/>
            </a:br>
            <a:r>
              <a:rPr lang="en-GB" noProof="0" dirty="0" smtClean="0"/>
              <a:t>or the chapter</a:t>
            </a:r>
            <a:endParaRPr lang="en-GB" noProof="0" dirty="0"/>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4551545"/>
            <a:ext cx="9144000" cy="581891"/>
          </a:xfrm>
        </p:spPr>
        <p:txBody>
          <a:bodyPr/>
          <a:lstStyle>
            <a:lvl1pPr marL="0" indent="0" algn="l">
              <a:lnSpc>
                <a:spcPct val="100000"/>
              </a:lnSpc>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222341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224" y="24063"/>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smtClean="0"/>
              <a:t>Title of the presentation </a:t>
            </a:r>
            <a:br>
              <a:rPr lang="en-GB" noProof="0" dirty="0" smtClean="0"/>
            </a:br>
            <a:r>
              <a:rPr lang="en-GB" noProof="0" dirty="0" smtClean="0"/>
              <a:t>or the chapter</a:t>
            </a:r>
            <a:endParaRPr lang="en-GB" noProof="0" dirty="0"/>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355281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smtClean="0"/>
              <a:t>Title of the presentation </a:t>
            </a:r>
            <a:br>
              <a:rPr lang="en-GB" noProof="0" dirty="0" smtClean="0"/>
            </a:br>
            <a:r>
              <a:rPr lang="en-GB" noProof="0" dirty="0" smtClean="0"/>
              <a:t>or the chapter</a:t>
            </a:r>
            <a:endParaRPr lang="en-GB" noProof="0" dirty="0"/>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13088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smtClean="0"/>
              <a:t>Title of the presentation </a:t>
            </a:r>
            <a:br>
              <a:rPr lang="en-GB" noProof="0" dirty="0" smtClean="0"/>
            </a:br>
            <a:r>
              <a:rPr lang="en-GB" noProof="0" dirty="0" smtClean="0"/>
              <a:t>or the chapter</a:t>
            </a:r>
            <a:endParaRPr lang="en-GB" noProof="0" dirty="0"/>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717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ED21EC5-62F9-469A-B2AE-D25E125AF6D9}"/>
              </a:ext>
            </a:extLst>
          </p:cNvPr>
          <p:cNvSpPr/>
          <p:nvPr userDrawn="1"/>
        </p:nvSpPr>
        <p:spPr>
          <a:xfrm>
            <a:off x="0" y="0"/>
            <a:ext cx="806823" cy="6858000"/>
          </a:xfrm>
          <a:prstGeom prst="rect">
            <a:avLst/>
          </a:prstGeom>
          <a:solidFill>
            <a:srgbClr val="004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r="294"/>
          <a:stretch/>
        </p:blipFill>
        <p:spPr>
          <a:xfrm>
            <a:off x="35861" y="0"/>
            <a:ext cx="12156139"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en-GB" noProof="0"/>
              <a:t>Table of contents</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Table of contents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this is where you insert the various points (chapters) that the presentation or meeting contains.</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hasCustomPrompt="1"/>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GB" noProof="0" dirty="0"/>
              <a:t>Chapter</a:t>
            </a:r>
          </a:p>
          <a:p>
            <a:pPr lvl="1"/>
            <a:r>
              <a:rPr lang="en-GB" noProof="0" dirty="0"/>
              <a:t>Level two</a:t>
            </a:r>
          </a:p>
          <a:p>
            <a:pPr lvl="2"/>
            <a:r>
              <a:rPr lang="en-GB" noProof="0" dirty="0"/>
              <a:t>Level three</a:t>
            </a:r>
          </a:p>
          <a:p>
            <a:pPr lvl="3"/>
            <a:r>
              <a:rPr lang="en-GB" noProof="0" dirty="0"/>
              <a:t>Level four</a:t>
            </a:r>
          </a:p>
          <a:p>
            <a:pPr lvl="4"/>
            <a:r>
              <a:rPr lang="en-GB" noProof="0" dirty="0"/>
              <a:t>Level five</a:t>
            </a:r>
          </a:p>
        </p:txBody>
      </p:sp>
    </p:spTree>
    <p:extLst>
      <p:ext uri="{BB962C8B-B14F-4D97-AF65-F5344CB8AC3E}">
        <p14:creationId xmlns:p14="http://schemas.microsoft.com/office/powerpoint/2010/main" val="2986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shape and small image: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en-GB" noProof="0"/>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en-GB" noProof="0"/>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small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image, 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a:t>
            </a:r>
            <a:r>
              <a:rPr lang="en-GB" sz="1200" i="0" u="none" noProof="0" dirty="0" smtClean="0">
                <a:effectLst/>
                <a:latin typeface="Calibri" panose="020F0502020204030204" pitchFamily="34" charset="0"/>
                <a:ea typeface="Calibri" panose="020F0502020204030204" pitchFamily="34" charset="0"/>
                <a:cs typeface="Times New Roman" panose="02020603050405020304" pitchFamily="18" charset="0"/>
              </a:rPr>
              <a:t>different SLU </a:t>
            </a: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colour theme from “Shape </a:t>
            </a:r>
            <a:r>
              <a:rPr lang="en-GB" sz="1200" i="0" u="none" noProof="0" dirty="0" smtClean="0">
                <a:effectLst/>
                <a:latin typeface="Calibri" panose="020F0502020204030204" pitchFamily="34" charset="0"/>
                <a:ea typeface="Calibri" panose="020F0502020204030204" pitchFamily="34" charset="0"/>
                <a:cs typeface="Times New Roman" panose="02020603050405020304" pitchFamily="18" charset="0"/>
              </a:rPr>
              <a:t>fill</a:t>
            </a: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 If </a:t>
            </a:r>
            <a:r>
              <a:rPr lang="en-GB" sz="1200" i="0" u="none" noProof="0" dirty="0" smtClean="0">
                <a:effectLst/>
                <a:latin typeface="Calibri" panose="020F0502020204030204" pitchFamily="34" charset="0"/>
                <a:ea typeface="Calibri" panose="020F0502020204030204" pitchFamily="34" charset="0"/>
                <a:cs typeface="Times New Roman" panose="02020603050405020304" pitchFamily="18" charset="0"/>
              </a:rPr>
              <a:t>it is impossible to </a:t>
            </a: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click on the shape, click on the image area and select “Send </a:t>
            </a:r>
            <a:r>
              <a:rPr lang="en-GB" sz="1200" i="0" u="none" noProof="0" dirty="0" smtClean="0">
                <a:effectLst/>
                <a:latin typeface="Calibri" panose="020F0502020204030204" pitchFamily="34" charset="0"/>
                <a:ea typeface="Calibri" panose="020F0502020204030204" pitchFamily="34" charset="0"/>
                <a:cs typeface="Times New Roman" panose="02020603050405020304" pitchFamily="18" charset="0"/>
              </a:rPr>
              <a:t>backward</a:t>
            </a: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hasCustomPrompt="1"/>
          </p:nvPr>
        </p:nvSpPr>
        <p:spPr>
          <a:xfrm>
            <a:off x="768720" y="1250479"/>
            <a:ext cx="9862886" cy="880197"/>
          </a:xfrm>
        </p:spPr>
        <p:txBody>
          <a:bodyPr/>
          <a:lstStyle>
            <a:lvl1pPr>
              <a:defRPr/>
            </a:lvl1pPr>
          </a:lstStyle>
          <a:p>
            <a:r>
              <a:rPr lang="en-GB" noProof="0"/>
              <a:t>Header</a:t>
            </a:r>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hasCustomPrompt="1"/>
          </p:nvPr>
        </p:nvSpPr>
        <p:spPr>
          <a:xfrm>
            <a:off x="768720" y="2397440"/>
            <a:ext cx="9862886" cy="3648517"/>
          </a:xfrm>
        </p:spPr>
        <p:txBody>
          <a:bodyPr/>
          <a:lstStyle>
            <a:lvl1pPr>
              <a:defRPr/>
            </a:lvl1pPr>
            <a:lvl2pPr>
              <a:defRPr/>
            </a:lvl2pPr>
            <a:lvl3pPr>
              <a:defRPr/>
            </a:lvl3pPr>
            <a:lvl4pPr>
              <a:defRPr/>
            </a:lvl4pPr>
            <a:lvl5pPr>
              <a:defRPr/>
            </a:lvl5pPr>
          </a:lstStyle>
          <a:p>
            <a:pPr lvl="0"/>
            <a:r>
              <a:rPr lang="en-GB" noProof="0" dirty="0"/>
              <a:t>Text</a:t>
            </a:r>
          </a:p>
          <a:p>
            <a:pPr lvl="1"/>
            <a:r>
              <a:rPr lang="en-GB" noProof="0" dirty="0"/>
              <a:t>Level two</a:t>
            </a:r>
          </a:p>
          <a:p>
            <a:pPr lvl="2"/>
            <a:r>
              <a:rPr lang="en-GB" noProof="0" dirty="0"/>
              <a:t>Level three</a:t>
            </a:r>
          </a:p>
          <a:p>
            <a:pPr lvl="3"/>
            <a:r>
              <a:rPr lang="en-GB" noProof="0" dirty="0"/>
              <a:t>Level four</a:t>
            </a:r>
          </a:p>
          <a:p>
            <a:pPr lvl="4"/>
            <a:r>
              <a:rPr lang="en-GB" noProof="0" dirty="0"/>
              <a:t>Level </a:t>
            </a:r>
            <a:r>
              <a:rPr lang="en-GB" noProof="0" dirty="0" err="1" smtClean="0"/>
              <a:t>fiv</a:t>
            </a:r>
            <a:endParaRPr lang="en-GB" noProof="0" dirty="0"/>
          </a:p>
        </p:txBody>
      </p:sp>
    </p:spTree>
    <p:extLst>
      <p:ext uri="{BB962C8B-B14F-4D97-AF65-F5344CB8AC3E}">
        <p14:creationId xmlns:p14="http://schemas.microsoft.com/office/powerpoint/2010/main" val="41833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hape and large image: ">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17330" y="-1328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1102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3880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45582" y="3880"/>
                </a:lnTo>
                <a:cubicBezTo>
                  <a:pt x="577634" y="-3298"/>
                  <a:pt x="903585" y="7178"/>
                  <a:pt x="1235637" y="0"/>
                </a:cubicBezTo>
                <a:cubicBezTo>
                  <a:pt x="1236431" y="1916435"/>
                  <a:pt x="1233202" y="4975870"/>
                  <a:pt x="1233996" y="6892305"/>
                </a:cubicBezTo>
                <a:lnTo>
                  <a:pt x="0" y="6892305"/>
                </a:lnTo>
                <a:close/>
              </a:path>
            </a:pathLst>
          </a:custGeom>
          <a:blipFill dpi="0" rotWithShape="1">
            <a:blip r:embed="rId2"/>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en-GB" noProof="0"/>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large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a:t>
            </a:r>
            <a:r>
              <a:rPr lang="en-GB" sz="1200" i="0" u="none" noProof="0" dirty="0" smtClean="0">
                <a:effectLst/>
                <a:latin typeface="Calibri" panose="020F0502020204030204" pitchFamily="34" charset="0"/>
                <a:ea typeface="Calibri" panose="020F0502020204030204" pitchFamily="34" charset="0"/>
                <a:cs typeface="Times New Roman" panose="02020603050405020304" pitchFamily="18" charset="0"/>
              </a:rPr>
              <a:t>image to the right: </a:t>
            </a: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a:t>
            </a:r>
            <a:r>
              <a:rPr lang="en-GB" sz="1200" i="0" u="none" noProof="0" dirty="0" smtClean="0">
                <a:effectLst/>
                <a:latin typeface="Calibri" panose="020F0502020204030204" pitchFamily="34" charset="0"/>
                <a:ea typeface="Calibri" panose="020F0502020204030204" pitchFamily="34" charset="0"/>
                <a:cs typeface="Times New Roman" panose="02020603050405020304" pitchFamily="18" charset="0"/>
              </a:rPr>
              <a:t>SLU colour </a:t>
            </a: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theme from “Shape </a:t>
            </a:r>
            <a:r>
              <a:rPr lang="en-GB" sz="1200" i="0" u="none" noProof="0" dirty="0" smtClean="0">
                <a:effectLst/>
                <a:latin typeface="Calibri" panose="020F0502020204030204" pitchFamily="34" charset="0"/>
                <a:ea typeface="Calibri" panose="020F0502020204030204" pitchFamily="34" charset="0"/>
                <a:cs typeface="Times New Roman" panose="02020603050405020304" pitchFamily="18" charset="0"/>
              </a:rPr>
              <a:t>fill</a:t>
            </a: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 If </a:t>
            </a:r>
            <a:r>
              <a:rPr lang="en-GB" sz="1200" i="0" u="none" noProof="0" dirty="0" smtClean="0">
                <a:effectLst/>
                <a:latin typeface="Calibri" panose="020F0502020204030204" pitchFamily="34" charset="0"/>
                <a:ea typeface="Calibri" panose="020F0502020204030204" pitchFamily="34" charset="0"/>
                <a:cs typeface="Times New Roman" panose="02020603050405020304" pitchFamily="18" charset="0"/>
              </a:rPr>
              <a:t>it is impossible to </a:t>
            </a: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click on the shape, click on the image area and select “Send </a:t>
            </a:r>
            <a:r>
              <a:rPr lang="en-GB" sz="1200" i="0" u="none" noProof="0" dirty="0" smtClean="0">
                <a:effectLst/>
                <a:latin typeface="Calibri" panose="020F0502020204030204" pitchFamily="34" charset="0"/>
                <a:ea typeface="Calibri" panose="020F0502020204030204" pitchFamily="34" charset="0"/>
                <a:cs typeface="Times New Roman" panose="02020603050405020304" pitchFamily="18" charset="0"/>
              </a:rPr>
              <a:t>backward</a:t>
            </a: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hasCustomPrompt="1"/>
          </p:nvPr>
        </p:nvSpPr>
        <p:spPr>
          <a:xfrm>
            <a:off x="768720" y="1250479"/>
            <a:ext cx="5168055" cy="880197"/>
          </a:xfrm>
        </p:spPr>
        <p:txBody>
          <a:bodyPr/>
          <a:lstStyle>
            <a:lvl1pPr>
              <a:defRPr/>
            </a:lvl1pPr>
          </a:lstStyle>
          <a:p>
            <a:r>
              <a:rPr lang="en-GB" noProof="0"/>
              <a:t>Header</a:t>
            </a:r>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hasCustomPrompt="1"/>
          </p:nvPr>
        </p:nvSpPr>
        <p:spPr>
          <a:xfrm>
            <a:off x="768720" y="2397440"/>
            <a:ext cx="5168055" cy="3648517"/>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2304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en-GB" noProof="0"/>
              <a:t>.</a:t>
            </a:r>
          </a:p>
        </p:txBody>
      </p:sp>
    </p:spTree>
    <p:extLst>
      <p:ext uri="{BB962C8B-B14F-4D97-AF65-F5344CB8AC3E}">
        <p14:creationId xmlns:p14="http://schemas.microsoft.com/office/powerpoint/2010/main" val="78361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1733971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https://github.com/biodiversitydata-se/SO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ctrTitle"/>
          </p:nvPr>
        </p:nvSpPr>
        <p:spPr>
          <a:xfrm>
            <a:off x="763588" y="1866205"/>
            <a:ext cx="9144000" cy="2387600"/>
          </a:xfrm>
        </p:spPr>
        <p:txBody>
          <a:bodyPr/>
          <a:lstStyle/>
          <a:p>
            <a:r>
              <a:rPr lang="sv-SE" dirty="0" smtClean="0"/>
              <a:t>Species Observation System (SOS)</a:t>
            </a:r>
            <a:endParaRPr lang="sv-SE" dirty="0"/>
          </a:p>
        </p:txBody>
      </p:sp>
      <p:sp>
        <p:nvSpPr>
          <p:cNvPr id="8" name="Underrubrik 2">
            <a:extLst>
              <a:ext uri="{FF2B5EF4-FFF2-40B4-BE49-F238E27FC236}">
                <a16:creationId xmlns:a16="http://schemas.microsoft.com/office/drawing/2014/main" id="{6A58DD48-D489-423E-BCE6-8C5A7BB71BD9}"/>
              </a:ext>
            </a:extLst>
          </p:cNvPr>
          <p:cNvSpPr>
            <a:spLocks noGrp="1"/>
          </p:cNvSpPr>
          <p:nvPr>
            <p:ph type="subTitle" idx="1"/>
          </p:nvPr>
        </p:nvSpPr>
        <p:spPr>
          <a:xfrm>
            <a:off x="765459" y="4398867"/>
            <a:ext cx="9144000" cy="581891"/>
          </a:xfrm>
        </p:spPr>
        <p:txBody>
          <a:bodyPr/>
          <a:lstStyle/>
          <a:p>
            <a:r>
              <a:rPr lang="en-GB" sz="2400" dirty="0" smtClean="0"/>
              <a:t>Martin Käck, SLU</a:t>
            </a:r>
            <a:endParaRPr lang="en-GB" sz="2400" dirty="0"/>
          </a:p>
        </p:txBody>
      </p:sp>
    </p:spTree>
    <p:extLst>
      <p:ext uri="{BB962C8B-B14F-4D97-AF65-F5344CB8AC3E}">
        <p14:creationId xmlns:p14="http://schemas.microsoft.com/office/powerpoint/2010/main" val="171351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Overview of SOS</a:t>
            </a:r>
            <a:endParaRPr lang="en-GB" dirty="0"/>
          </a:p>
        </p:txBody>
      </p:sp>
      <p:sp>
        <p:nvSpPr>
          <p:cNvPr id="5" name="Content Placeholder 4"/>
          <p:cNvSpPr>
            <a:spLocks noGrp="1"/>
          </p:cNvSpPr>
          <p:nvPr>
            <p:ph idx="1"/>
          </p:nvPr>
        </p:nvSpPr>
        <p:spPr>
          <a:xfrm>
            <a:off x="668636" y="1466570"/>
            <a:ext cx="9862886" cy="509713"/>
          </a:xfrm>
        </p:spPr>
        <p:txBody>
          <a:bodyPr/>
          <a:lstStyle/>
          <a:p>
            <a:r>
              <a:rPr lang="sv-SE" dirty="0" smtClean="0"/>
              <a:t>Job </a:t>
            </a:r>
            <a:r>
              <a:rPr lang="sv-SE" dirty="0" err="1" smtClean="0"/>
              <a:t>scheduling</a:t>
            </a:r>
            <a:endParaRPr lang="sv-SE" dirty="0"/>
          </a:p>
        </p:txBody>
      </p:sp>
      <p:pic>
        <p:nvPicPr>
          <p:cNvPr id="8" name="Picture 7"/>
          <p:cNvPicPr>
            <a:picLocks noChangeAspect="1"/>
          </p:cNvPicPr>
          <p:nvPr/>
        </p:nvPicPr>
        <p:blipFill>
          <a:blip r:embed="rId3"/>
          <a:stretch>
            <a:fillRect/>
          </a:stretch>
        </p:blipFill>
        <p:spPr>
          <a:xfrm>
            <a:off x="87472" y="2290884"/>
            <a:ext cx="12095914" cy="3893606"/>
          </a:xfrm>
          <a:prstGeom prst="rect">
            <a:avLst/>
          </a:prstGeom>
        </p:spPr>
      </p:pic>
    </p:spTree>
    <p:extLst>
      <p:ext uri="{BB962C8B-B14F-4D97-AF65-F5344CB8AC3E}">
        <p14:creationId xmlns:p14="http://schemas.microsoft.com/office/powerpoint/2010/main" val="30868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IPT sync</a:t>
            </a:r>
            <a:endParaRPr lang="en-GB" dirty="0"/>
          </a:p>
        </p:txBody>
      </p:sp>
      <p:sp>
        <p:nvSpPr>
          <p:cNvPr id="5" name="Content Placeholder 4"/>
          <p:cNvSpPr>
            <a:spLocks noGrp="1"/>
          </p:cNvSpPr>
          <p:nvPr>
            <p:ph idx="1"/>
          </p:nvPr>
        </p:nvSpPr>
        <p:spPr>
          <a:xfrm>
            <a:off x="768720" y="1108695"/>
            <a:ext cx="9862886" cy="5229351"/>
          </a:xfrm>
        </p:spPr>
        <p:txBody>
          <a:bodyPr/>
          <a:lstStyle/>
          <a:p>
            <a:pPr lvl="1">
              <a:buFont typeface="Arial" panose="020B0604020202020204" pitchFamily="34" charset="0"/>
              <a:buChar char="•"/>
            </a:pPr>
            <a:r>
              <a:rPr lang="sv-SE" dirty="0" smtClean="0"/>
              <a:t>SOS </a:t>
            </a:r>
            <a:r>
              <a:rPr lang="sv-SE" dirty="0" err="1" smtClean="0"/>
              <a:t>creates</a:t>
            </a:r>
            <a:r>
              <a:rPr lang="sv-SE" dirty="0" smtClean="0"/>
              <a:t> a </a:t>
            </a:r>
            <a:r>
              <a:rPr lang="sv-SE" dirty="0" err="1" smtClean="0"/>
              <a:t>DwC</a:t>
            </a:r>
            <a:r>
              <a:rPr lang="sv-SE" dirty="0" smtClean="0"/>
              <a:t>-A </a:t>
            </a:r>
            <a:r>
              <a:rPr lang="sv-SE" dirty="0" err="1" smtClean="0"/>
              <a:t>file</a:t>
            </a:r>
            <a:r>
              <a:rPr lang="sv-SE" dirty="0" smtClean="0"/>
              <a:t> </a:t>
            </a:r>
            <a:r>
              <a:rPr lang="sv-SE" dirty="0" err="1" smtClean="0"/>
              <a:t>once</a:t>
            </a:r>
            <a:r>
              <a:rPr lang="sv-SE" dirty="0" smtClean="0"/>
              <a:t> a </a:t>
            </a:r>
            <a:r>
              <a:rPr lang="sv-SE" dirty="0" err="1" smtClean="0"/>
              <a:t>day</a:t>
            </a:r>
            <a:r>
              <a:rPr lang="sv-SE" dirty="0" smtClean="0"/>
              <a:t> for </a:t>
            </a:r>
            <a:r>
              <a:rPr lang="sv-SE" dirty="0" err="1" smtClean="0"/>
              <a:t>each</a:t>
            </a:r>
            <a:r>
              <a:rPr lang="sv-SE" dirty="0" smtClean="0"/>
              <a:t> </a:t>
            </a:r>
            <a:r>
              <a:rPr lang="sv-SE" dirty="0" err="1" smtClean="0"/>
              <a:t>dataset</a:t>
            </a:r>
            <a:r>
              <a:rPr lang="sv-SE" dirty="0" smtClean="0"/>
              <a:t>.</a:t>
            </a:r>
          </a:p>
          <a:p>
            <a:pPr lvl="1">
              <a:buFont typeface="Arial" panose="020B0604020202020204" pitchFamily="34" charset="0"/>
              <a:buChar char="•"/>
            </a:pPr>
            <a:r>
              <a:rPr lang="sv-SE" i="1" dirty="0"/>
              <a:t>/</a:t>
            </a:r>
            <a:r>
              <a:rPr lang="sv-SE" i="1" dirty="0" smtClean="0"/>
              <a:t>Exports/</a:t>
            </a:r>
            <a:r>
              <a:rPr lang="sv-SE" i="1" dirty="0" err="1" smtClean="0"/>
              <a:t>Datasets</a:t>
            </a:r>
            <a:r>
              <a:rPr lang="sv-SE" dirty="0" smtClean="0"/>
              <a:t> API endpoint.</a:t>
            </a:r>
          </a:p>
          <a:p>
            <a:pPr lvl="1">
              <a:buFont typeface="Arial" panose="020B0604020202020204" pitchFamily="34" charset="0"/>
              <a:buChar char="•"/>
            </a:pPr>
            <a:endParaRPr lang="sv-SE" dirty="0"/>
          </a:p>
          <a:p>
            <a:pPr lvl="1">
              <a:buFont typeface="Arial" panose="020B0604020202020204" pitchFamily="34" charset="0"/>
              <a:buChar char="•"/>
            </a:pPr>
            <a:endParaRPr lang="sv-SE" dirty="0" smtClean="0"/>
          </a:p>
          <a:p>
            <a:pPr lvl="1">
              <a:buFont typeface="Arial" panose="020B0604020202020204" pitchFamily="34" charset="0"/>
              <a:buChar char="•"/>
            </a:pPr>
            <a:endParaRPr lang="sv-SE" dirty="0"/>
          </a:p>
          <a:p>
            <a:pPr lvl="1">
              <a:buFont typeface="Arial" panose="020B0604020202020204" pitchFamily="34" charset="0"/>
              <a:buChar char="•"/>
            </a:pPr>
            <a:endParaRPr lang="sv-SE" dirty="0" smtClean="0"/>
          </a:p>
          <a:p>
            <a:pPr lvl="1">
              <a:buFont typeface="Arial" panose="020B0604020202020204" pitchFamily="34" charset="0"/>
              <a:buChar char="•"/>
            </a:pPr>
            <a:endParaRPr lang="sv-SE" dirty="0"/>
          </a:p>
          <a:p>
            <a:pPr lvl="1">
              <a:buFont typeface="Arial" panose="020B0604020202020204" pitchFamily="34" charset="0"/>
              <a:buChar char="•"/>
            </a:pPr>
            <a:endParaRPr lang="sv-SE" dirty="0" smtClean="0"/>
          </a:p>
          <a:p>
            <a:pPr marL="249238" lvl="1" indent="0">
              <a:buNone/>
            </a:pPr>
            <a:r>
              <a:rPr lang="sv-SE" b="1" dirty="0" smtClean="0"/>
              <a:t>IPT</a:t>
            </a:r>
          </a:p>
          <a:p>
            <a:pPr lvl="1">
              <a:buFont typeface="Arial" panose="020B0604020202020204" pitchFamily="34" charset="0"/>
              <a:buChar char="•"/>
            </a:pPr>
            <a:r>
              <a:rPr lang="sv-SE" dirty="0" err="1" smtClean="0"/>
              <a:t>Harvest</a:t>
            </a:r>
            <a:r>
              <a:rPr lang="sv-SE" dirty="0" smtClean="0"/>
              <a:t> SLU </a:t>
            </a:r>
            <a:r>
              <a:rPr lang="sv-SE" dirty="0" err="1" smtClean="0"/>
              <a:t>dataset</a:t>
            </a:r>
            <a:r>
              <a:rPr lang="sv-SE" dirty="0" err="1"/>
              <a:t>s</a:t>
            </a:r>
            <a:endParaRPr lang="sv-SE" dirty="0" smtClean="0"/>
          </a:p>
          <a:p>
            <a:pPr marL="249238" lvl="1" indent="0">
              <a:buNone/>
            </a:pPr>
            <a:endParaRPr lang="sv-SE" dirty="0" smtClean="0"/>
          </a:p>
          <a:p>
            <a:pPr marL="249238" lvl="1" indent="0">
              <a:buNone/>
            </a:pPr>
            <a:endParaRPr lang="sv-SE" dirty="0" smtClean="0"/>
          </a:p>
          <a:p>
            <a:pPr marL="249238" lvl="1" indent="0">
              <a:buNone/>
            </a:pPr>
            <a:endParaRPr lang="sv-SE" dirty="0"/>
          </a:p>
          <a:p>
            <a:pPr marL="249238" lvl="1" indent="0">
              <a:buNone/>
            </a:pPr>
            <a:endParaRPr lang="sv-SE" dirty="0" smtClean="0"/>
          </a:p>
          <a:p>
            <a:pPr marL="249238" lvl="1" indent="0">
              <a:buNone/>
            </a:pPr>
            <a:endParaRPr lang="sv-SE" dirty="0"/>
          </a:p>
          <a:p>
            <a:pPr marL="249238" lvl="1" indent="0">
              <a:buNone/>
            </a:pPr>
            <a:endParaRPr lang="sv-SE" dirty="0" smtClean="0"/>
          </a:p>
          <a:p>
            <a:pPr marL="0" indent="0">
              <a:buNone/>
            </a:pPr>
            <a:endParaRPr lang="sv-SE" dirty="0" smtClean="0"/>
          </a:p>
        </p:txBody>
      </p:sp>
      <p:pic>
        <p:nvPicPr>
          <p:cNvPr id="6" name="Picture 5"/>
          <p:cNvPicPr>
            <a:picLocks noChangeAspect="1"/>
          </p:cNvPicPr>
          <p:nvPr/>
        </p:nvPicPr>
        <p:blipFill>
          <a:blip r:embed="rId2"/>
          <a:stretch>
            <a:fillRect/>
          </a:stretch>
        </p:blipFill>
        <p:spPr>
          <a:xfrm>
            <a:off x="1016001" y="4472889"/>
            <a:ext cx="9944962" cy="556308"/>
          </a:xfrm>
          <a:prstGeom prst="rect">
            <a:avLst/>
          </a:prstGeom>
        </p:spPr>
      </p:pic>
      <p:pic>
        <p:nvPicPr>
          <p:cNvPr id="8" name="Picture 7"/>
          <p:cNvPicPr>
            <a:picLocks noChangeAspect="1"/>
          </p:cNvPicPr>
          <p:nvPr/>
        </p:nvPicPr>
        <p:blipFill>
          <a:blip r:embed="rId3"/>
          <a:stretch>
            <a:fillRect/>
          </a:stretch>
        </p:blipFill>
        <p:spPr>
          <a:xfrm>
            <a:off x="1267395" y="1711206"/>
            <a:ext cx="9607597" cy="1336793"/>
          </a:xfrm>
          <a:prstGeom prst="rect">
            <a:avLst/>
          </a:prstGeom>
        </p:spPr>
      </p:pic>
    </p:spTree>
    <p:extLst>
      <p:ext uri="{BB962C8B-B14F-4D97-AF65-F5344CB8AC3E}">
        <p14:creationId xmlns:p14="http://schemas.microsoft.com/office/powerpoint/2010/main" val="34590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Web Feature Service (WFS)</a:t>
            </a:r>
            <a:endParaRPr lang="en-GB" dirty="0"/>
          </a:p>
        </p:txBody>
      </p:sp>
      <p:sp>
        <p:nvSpPr>
          <p:cNvPr id="5" name="Content Placeholder 4"/>
          <p:cNvSpPr>
            <a:spLocks noGrp="1"/>
          </p:cNvSpPr>
          <p:nvPr>
            <p:ph idx="1"/>
          </p:nvPr>
        </p:nvSpPr>
        <p:spPr>
          <a:xfrm>
            <a:off x="768720" y="912053"/>
            <a:ext cx="9862886" cy="451163"/>
          </a:xfrm>
        </p:spPr>
        <p:txBody>
          <a:bodyPr/>
          <a:lstStyle/>
          <a:p>
            <a:r>
              <a:rPr lang="sv-SE" dirty="0" err="1" smtClean="0"/>
              <a:t>Connected</a:t>
            </a:r>
            <a:r>
              <a:rPr lang="sv-SE" dirty="0" smtClean="0"/>
              <a:t> to SOS </a:t>
            </a:r>
            <a:r>
              <a:rPr lang="sv-SE" dirty="0" err="1" smtClean="0"/>
              <a:t>Elasticsearch</a:t>
            </a:r>
            <a:r>
              <a:rPr lang="sv-SE" dirty="0" smtClean="0"/>
              <a:t> </a:t>
            </a:r>
            <a:r>
              <a:rPr lang="sv-SE" dirty="0" err="1" smtClean="0"/>
              <a:t>database</a:t>
            </a:r>
            <a:endParaRPr lang="sv-SE" dirty="0" smtClean="0"/>
          </a:p>
        </p:txBody>
      </p:sp>
      <p:pic>
        <p:nvPicPr>
          <p:cNvPr id="6" name="Picture 5"/>
          <p:cNvPicPr>
            <a:picLocks noChangeAspect="1"/>
          </p:cNvPicPr>
          <p:nvPr/>
        </p:nvPicPr>
        <p:blipFill>
          <a:blip r:embed="rId2"/>
          <a:stretch>
            <a:fillRect/>
          </a:stretch>
        </p:blipFill>
        <p:spPr>
          <a:xfrm>
            <a:off x="772682" y="2101644"/>
            <a:ext cx="8233666" cy="4717532"/>
          </a:xfrm>
          <a:prstGeom prst="rect">
            <a:avLst/>
          </a:prstGeom>
        </p:spPr>
      </p:pic>
      <p:pic>
        <p:nvPicPr>
          <p:cNvPr id="7" name="Picture 6"/>
          <p:cNvPicPr>
            <a:picLocks noChangeAspect="1"/>
          </p:cNvPicPr>
          <p:nvPr/>
        </p:nvPicPr>
        <p:blipFill>
          <a:blip r:embed="rId3"/>
          <a:stretch>
            <a:fillRect/>
          </a:stretch>
        </p:blipFill>
        <p:spPr>
          <a:xfrm>
            <a:off x="768720" y="1387773"/>
            <a:ext cx="5780440" cy="647503"/>
          </a:xfrm>
          <a:prstGeom prst="rect">
            <a:avLst/>
          </a:prstGeom>
        </p:spPr>
      </p:pic>
    </p:spTree>
    <p:extLst>
      <p:ext uri="{BB962C8B-B14F-4D97-AF65-F5344CB8AC3E}">
        <p14:creationId xmlns:p14="http://schemas.microsoft.com/office/powerpoint/2010/main" val="143243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Sensitive species observations</a:t>
            </a:r>
            <a:endParaRPr lang="en-GB" dirty="0"/>
          </a:p>
        </p:txBody>
      </p:sp>
      <p:sp>
        <p:nvSpPr>
          <p:cNvPr id="5" name="Content Placeholder 4"/>
          <p:cNvSpPr>
            <a:spLocks noGrp="1"/>
          </p:cNvSpPr>
          <p:nvPr>
            <p:ph idx="1"/>
          </p:nvPr>
        </p:nvSpPr>
        <p:spPr>
          <a:xfrm>
            <a:off x="768720" y="1108696"/>
            <a:ext cx="9862886" cy="451163"/>
          </a:xfrm>
        </p:spPr>
        <p:txBody>
          <a:bodyPr/>
          <a:lstStyle/>
          <a:p>
            <a:pPr marL="0" indent="0">
              <a:buNone/>
            </a:pPr>
            <a:r>
              <a:rPr lang="sv-SE" b="1" dirty="0" smtClean="0"/>
              <a:t>Sensitive species in Sweden</a:t>
            </a:r>
          </a:p>
          <a:p>
            <a:r>
              <a:rPr lang="sv-SE" dirty="0"/>
              <a:t>https://</a:t>
            </a:r>
            <a:r>
              <a:rPr lang="sv-SE" dirty="0" smtClean="0"/>
              <a:t>www.gbif.se/ipt/resource?r=sensitivespecies</a:t>
            </a:r>
          </a:p>
          <a:p>
            <a:pPr marL="0" indent="0">
              <a:buNone/>
            </a:pPr>
            <a:endParaRPr lang="sv-SE" dirty="0" smtClean="0"/>
          </a:p>
          <a:p>
            <a:r>
              <a:rPr lang="sv-SE" dirty="0" smtClean="0"/>
              <a:t>https</a:t>
            </a:r>
            <a:r>
              <a:rPr lang="sv-SE" dirty="0"/>
              <a:t>://www.artdatabanken.se/var-verksamhet/fynddata/skyddsklassade-arter/</a:t>
            </a:r>
            <a:endParaRPr lang="sv-SE" dirty="0" smtClean="0"/>
          </a:p>
        </p:txBody>
      </p:sp>
      <p:pic>
        <p:nvPicPr>
          <p:cNvPr id="9" name="Picture 8"/>
          <p:cNvPicPr>
            <a:picLocks noChangeAspect="1"/>
          </p:cNvPicPr>
          <p:nvPr/>
        </p:nvPicPr>
        <p:blipFill>
          <a:blip r:embed="rId2"/>
          <a:stretch>
            <a:fillRect/>
          </a:stretch>
        </p:blipFill>
        <p:spPr>
          <a:xfrm>
            <a:off x="965704" y="2002593"/>
            <a:ext cx="7491109" cy="579170"/>
          </a:xfrm>
          <a:prstGeom prst="rect">
            <a:avLst/>
          </a:prstGeom>
        </p:spPr>
      </p:pic>
      <p:pic>
        <p:nvPicPr>
          <p:cNvPr id="11" name="Picture 10"/>
          <p:cNvPicPr>
            <a:picLocks noChangeAspect="1"/>
          </p:cNvPicPr>
          <p:nvPr/>
        </p:nvPicPr>
        <p:blipFill>
          <a:blip r:embed="rId3"/>
          <a:stretch>
            <a:fillRect/>
          </a:stretch>
        </p:blipFill>
        <p:spPr>
          <a:xfrm>
            <a:off x="874495" y="3440061"/>
            <a:ext cx="8451312" cy="2415749"/>
          </a:xfrm>
          <a:prstGeom prst="rect">
            <a:avLst/>
          </a:prstGeom>
        </p:spPr>
      </p:pic>
    </p:spTree>
    <p:extLst>
      <p:ext uri="{BB962C8B-B14F-4D97-AF65-F5344CB8AC3E}">
        <p14:creationId xmlns:p14="http://schemas.microsoft.com/office/powerpoint/2010/main" val="347331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Sensitive species observations</a:t>
            </a:r>
            <a:endParaRPr lang="en-GB" dirty="0"/>
          </a:p>
        </p:txBody>
      </p:sp>
      <p:sp>
        <p:nvSpPr>
          <p:cNvPr id="5" name="Content Placeholder 4"/>
          <p:cNvSpPr>
            <a:spLocks noGrp="1"/>
          </p:cNvSpPr>
          <p:nvPr>
            <p:ph idx="1"/>
          </p:nvPr>
        </p:nvSpPr>
        <p:spPr>
          <a:xfrm>
            <a:off x="666578" y="2074980"/>
            <a:ext cx="9862886" cy="451163"/>
          </a:xfrm>
        </p:spPr>
        <p:txBody>
          <a:bodyPr/>
          <a:lstStyle/>
          <a:p>
            <a:pPr marL="0" indent="0">
              <a:buNone/>
            </a:pPr>
            <a:r>
              <a:rPr lang="sv-SE" b="1" dirty="0" err="1" smtClean="0"/>
              <a:t>Sensitivity</a:t>
            </a:r>
            <a:r>
              <a:rPr lang="sv-SE" b="1" dirty="0" smtClean="0"/>
              <a:t> </a:t>
            </a:r>
            <a:r>
              <a:rPr lang="sv-SE" b="1" dirty="0" err="1" smtClean="0"/>
              <a:t>categories</a:t>
            </a:r>
            <a:endParaRPr lang="sv-SE" b="1" dirty="0" smtClean="0"/>
          </a:p>
        </p:txBody>
      </p:sp>
      <p:graphicFrame>
        <p:nvGraphicFramePr>
          <p:cNvPr id="7" name="Table 6"/>
          <p:cNvGraphicFramePr>
            <a:graphicFrameLocks noGrp="1"/>
          </p:cNvGraphicFramePr>
          <p:nvPr>
            <p:extLst>
              <p:ext uri="{D42A27DB-BD31-4B8C-83A1-F6EECF244321}">
                <p14:modId xmlns:p14="http://schemas.microsoft.com/office/powerpoint/2010/main" val="3523794672"/>
              </p:ext>
            </p:extLst>
          </p:nvPr>
        </p:nvGraphicFramePr>
        <p:xfrm>
          <a:off x="666578" y="2660528"/>
          <a:ext cx="10162014" cy="1280160"/>
        </p:xfrm>
        <a:graphic>
          <a:graphicData uri="http://schemas.openxmlformats.org/drawingml/2006/table">
            <a:tbl>
              <a:tblPr firstRow="1" bandRow="1">
                <a:tableStyleId>{5C22544A-7EE6-4342-B048-85BDC9FD1C3A}</a:tableStyleId>
              </a:tblPr>
              <a:tblGrid>
                <a:gridCol w="1693669">
                  <a:extLst>
                    <a:ext uri="{9D8B030D-6E8A-4147-A177-3AD203B41FA5}">
                      <a16:colId xmlns:a16="http://schemas.microsoft.com/office/drawing/2014/main" val="1530608449"/>
                    </a:ext>
                  </a:extLst>
                </a:gridCol>
                <a:gridCol w="1693669">
                  <a:extLst>
                    <a:ext uri="{9D8B030D-6E8A-4147-A177-3AD203B41FA5}">
                      <a16:colId xmlns:a16="http://schemas.microsoft.com/office/drawing/2014/main" val="3739542871"/>
                    </a:ext>
                  </a:extLst>
                </a:gridCol>
                <a:gridCol w="1693669">
                  <a:extLst>
                    <a:ext uri="{9D8B030D-6E8A-4147-A177-3AD203B41FA5}">
                      <a16:colId xmlns:a16="http://schemas.microsoft.com/office/drawing/2014/main" val="980399270"/>
                    </a:ext>
                  </a:extLst>
                </a:gridCol>
                <a:gridCol w="1693669">
                  <a:extLst>
                    <a:ext uri="{9D8B030D-6E8A-4147-A177-3AD203B41FA5}">
                      <a16:colId xmlns:a16="http://schemas.microsoft.com/office/drawing/2014/main" val="2505593172"/>
                    </a:ext>
                  </a:extLst>
                </a:gridCol>
                <a:gridCol w="1693669">
                  <a:extLst>
                    <a:ext uri="{9D8B030D-6E8A-4147-A177-3AD203B41FA5}">
                      <a16:colId xmlns:a16="http://schemas.microsoft.com/office/drawing/2014/main" val="2382120568"/>
                    </a:ext>
                  </a:extLst>
                </a:gridCol>
                <a:gridCol w="1693669">
                  <a:extLst>
                    <a:ext uri="{9D8B030D-6E8A-4147-A177-3AD203B41FA5}">
                      <a16:colId xmlns:a16="http://schemas.microsoft.com/office/drawing/2014/main" val="93521762"/>
                    </a:ext>
                  </a:extLst>
                </a:gridCol>
              </a:tblGrid>
              <a:tr h="370840">
                <a:tc>
                  <a:txBody>
                    <a:bodyPr/>
                    <a:lstStyle/>
                    <a:p>
                      <a:r>
                        <a:rPr lang="sv-SE" dirty="0" err="1" smtClean="0"/>
                        <a:t>Sensitivity</a:t>
                      </a:r>
                      <a:r>
                        <a:rPr lang="sv-SE" dirty="0" smtClean="0"/>
                        <a:t> </a:t>
                      </a:r>
                      <a:r>
                        <a:rPr lang="sv-SE" dirty="0" err="1" smtClean="0"/>
                        <a:t>category</a:t>
                      </a:r>
                      <a:endParaRPr lang="sv-SE" dirty="0"/>
                    </a:p>
                  </a:txBody>
                  <a:tcPr/>
                </a:tc>
                <a:tc>
                  <a:txBody>
                    <a:bodyPr/>
                    <a:lstStyle/>
                    <a:p>
                      <a:r>
                        <a:rPr lang="sv-SE" dirty="0" smtClean="0"/>
                        <a:t>1</a:t>
                      </a:r>
                      <a:endParaRPr lang="sv-SE" dirty="0"/>
                    </a:p>
                  </a:txBody>
                  <a:tcPr/>
                </a:tc>
                <a:tc>
                  <a:txBody>
                    <a:bodyPr/>
                    <a:lstStyle/>
                    <a:p>
                      <a:r>
                        <a:rPr lang="sv-SE" dirty="0" smtClean="0"/>
                        <a:t>2</a:t>
                      </a:r>
                      <a:endParaRPr lang="sv-SE" dirty="0"/>
                    </a:p>
                  </a:txBody>
                  <a:tcPr/>
                </a:tc>
                <a:tc>
                  <a:txBody>
                    <a:bodyPr/>
                    <a:lstStyle/>
                    <a:p>
                      <a:r>
                        <a:rPr lang="sv-SE" dirty="0" smtClean="0"/>
                        <a:t>3</a:t>
                      </a:r>
                      <a:endParaRPr lang="sv-SE" dirty="0"/>
                    </a:p>
                  </a:txBody>
                  <a:tcPr/>
                </a:tc>
                <a:tc>
                  <a:txBody>
                    <a:bodyPr/>
                    <a:lstStyle/>
                    <a:p>
                      <a:r>
                        <a:rPr lang="sv-SE" dirty="0" smtClean="0"/>
                        <a:t>4</a:t>
                      </a:r>
                      <a:endParaRPr lang="sv-SE" dirty="0"/>
                    </a:p>
                  </a:txBody>
                  <a:tcPr/>
                </a:tc>
                <a:tc>
                  <a:txBody>
                    <a:bodyPr/>
                    <a:lstStyle/>
                    <a:p>
                      <a:r>
                        <a:rPr lang="sv-SE" dirty="0" smtClean="0"/>
                        <a:t>5</a:t>
                      </a:r>
                      <a:endParaRPr lang="sv-SE" dirty="0"/>
                    </a:p>
                  </a:txBody>
                  <a:tcPr/>
                </a:tc>
                <a:extLst>
                  <a:ext uri="{0D108BD9-81ED-4DB2-BD59-A6C34878D82A}">
                    <a16:rowId xmlns:a16="http://schemas.microsoft.com/office/drawing/2014/main" val="583532102"/>
                  </a:ext>
                </a:extLst>
              </a:tr>
              <a:tr h="370840">
                <a:tc>
                  <a:txBody>
                    <a:bodyPr/>
                    <a:lstStyle/>
                    <a:p>
                      <a:r>
                        <a:rPr lang="sv-SE" dirty="0" smtClean="0"/>
                        <a:t>Diffusion </a:t>
                      </a:r>
                      <a:r>
                        <a:rPr lang="sv-SE" dirty="0" err="1" smtClean="0"/>
                        <a:t>level</a:t>
                      </a:r>
                      <a:endParaRPr lang="sv-SE" dirty="0"/>
                    </a:p>
                  </a:txBody>
                  <a:tcPr/>
                </a:tc>
                <a:tc>
                  <a:txBody>
                    <a:bodyPr/>
                    <a:lstStyle/>
                    <a:p>
                      <a:r>
                        <a:rPr lang="sv-SE" dirty="0" smtClean="0"/>
                        <a:t>Public observations</a:t>
                      </a:r>
                      <a:endParaRPr lang="sv-SE" dirty="0"/>
                    </a:p>
                  </a:txBody>
                  <a:tcPr/>
                </a:tc>
                <a:tc>
                  <a:txBody>
                    <a:bodyPr/>
                    <a:lstStyle/>
                    <a:p>
                      <a:r>
                        <a:rPr lang="sv-SE" dirty="0" smtClean="0"/>
                        <a:t>Not </a:t>
                      </a:r>
                      <a:r>
                        <a:rPr lang="sv-SE" dirty="0" err="1" smtClean="0"/>
                        <a:t>used</a:t>
                      </a:r>
                      <a:r>
                        <a:rPr lang="sv-SE" dirty="0" smtClean="0"/>
                        <a:t> </a:t>
                      </a:r>
                      <a:r>
                        <a:rPr lang="sv-SE" dirty="0" err="1" smtClean="0"/>
                        <a:t>anymore</a:t>
                      </a:r>
                      <a:endParaRPr lang="sv-SE" dirty="0"/>
                    </a:p>
                  </a:txBody>
                  <a:tcPr/>
                </a:tc>
                <a:tc>
                  <a:txBody>
                    <a:bodyPr/>
                    <a:lstStyle/>
                    <a:p>
                      <a:r>
                        <a:rPr lang="sv-SE" dirty="0" smtClean="0"/>
                        <a:t>5 x 5 km</a:t>
                      </a:r>
                      <a:endParaRPr lang="sv-SE" dirty="0"/>
                    </a:p>
                  </a:txBody>
                  <a:tcPr/>
                </a:tc>
                <a:tc>
                  <a:txBody>
                    <a:bodyPr/>
                    <a:lstStyle/>
                    <a:p>
                      <a:r>
                        <a:rPr lang="sv-SE" dirty="0" smtClean="0"/>
                        <a:t>25 x 25 km</a:t>
                      </a:r>
                      <a:endParaRPr lang="sv-SE" dirty="0"/>
                    </a:p>
                  </a:txBody>
                  <a:tcPr/>
                </a:tc>
                <a:tc>
                  <a:txBody>
                    <a:bodyPr/>
                    <a:lstStyle/>
                    <a:p>
                      <a:r>
                        <a:rPr lang="sv-SE" dirty="0" smtClean="0"/>
                        <a:t>50 x 50 km</a:t>
                      </a:r>
                      <a:endParaRPr lang="sv-SE" dirty="0"/>
                    </a:p>
                  </a:txBody>
                  <a:tcPr/>
                </a:tc>
                <a:extLst>
                  <a:ext uri="{0D108BD9-81ED-4DB2-BD59-A6C34878D82A}">
                    <a16:rowId xmlns:a16="http://schemas.microsoft.com/office/drawing/2014/main" val="2858188613"/>
                  </a:ext>
                </a:extLst>
              </a:tr>
            </a:tbl>
          </a:graphicData>
        </a:graphic>
      </p:graphicFrame>
    </p:spTree>
    <p:extLst>
      <p:ext uri="{BB962C8B-B14F-4D97-AF65-F5344CB8AC3E}">
        <p14:creationId xmlns:p14="http://schemas.microsoft.com/office/powerpoint/2010/main" val="177245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Sensitive species observations</a:t>
            </a:r>
            <a:endParaRPr lang="en-GB" dirty="0"/>
          </a:p>
        </p:txBody>
      </p:sp>
      <p:sp>
        <p:nvSpPr>
          <p:cNvPr id="5" name="Content Placeholder 4"/>
          <p:cNvSpPr>
            <a:spLocks noGrp="1"/>
          </p:cNvSpPr>
          <p:nvPr>
            <p:ph idx="1"/>
          </p:nvPr>
        </p:nvSpPr>
        <p:spPr>
          <a:xfrm>
            <a:off x="768720" y="1108696"/>
            <a:ext cx="9862886" cy="451163"/>
          </a:xfrm>
        </p:spPr>
        <p:txBody>
          <a:bodyPr/>
          <a:lstStyle/>
          <a:p>
            <a:r>
              <a:rPr lang="sv-SE" dirty="0" smtClean="0"/>
              <a:t>3 </a:t>
            </a:r>
            <a:r>
              <a:rPr lang="sv-SE" dirty="0" err="1" smtClean="0"/>
              <a:t>important</a:t>
            </a:r>
            <a:r>
              <a:rPr lang="sv-SE" dirty="0" smtClean="0"/>
              <a:t> </a:t>
            </a:r>
            <a:r>
              <a:rPr lang="sv-SE" dirty="0" err="1" smtClean="0"/>
              <a:t>properties</a:t>
            </a:r>
            <a:r>
              <a:rPr lang="sv-SE" dirty="0" smtClean="0"/>
              <a:t> for handling sensitive observations</a:t>
            </a:r>
          </a:p>
        </p:txBody>
      </p:sp>
      <p:sp>
        <p:nvSpPr>
          <p:cNvPr id="7" name="Content Placeholder 4"/>
          <p:cNvSpPr txBox="1">
            <a:spLocks/>
          </p:cNvSpPr>
          <p:nvPr/>
        </p:nvSpPr>
        <p:spPr>
          <a:xfrm>
            <a:off x="768720" y="2358863"/>
            <a:ext cx="9862886" cy="407065"/>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b="1" dirty="0" smtClean="0"/>
              <a:t>Observation </a:t>
            </a:r>
            <a:r>
              <a:rPr lang="sv-SE" b="1" dirty="0" err="1" smtClean="0"/>
              <a:t>properties</a:t>
            </a:r>
            <a:endParaRPr lang="sv-SE" b="1" dirty="0" smtClean="0"/>
          </a:p>
        </p:txBody>
      </p:sp>
      <p:graphicFrame>
        <p:nvGraphicFramePr>
          <p:cNvPr id="8" name="Table 7"/>
          <p:cNvGraphicFramePr>
            <a:graphicFrameLocks noGrp="1"/>
          </p:cNvGraphicFramePr>
          <p:nvPr>
            <p:extLst>
              <p:ext uri="{D42A27DB-BD31-4B8C-83A1-F6EECF244321}">
                <p14:modId xmlns:p14="http://schemas.microsoft.com/office/powerpoint/2010/main" val="984463491"/>
              </p:ext>
            </p:extLst>
          </p:nvPr>
        </p:nvGraphicFramePr>
        <p:xfrm>
          <a:off x="768720" y="2812150"/>
          <a:ext cx="9629490" cy="2595880"/>
        </p:xfrm>
        <a:graphic>
          <a:graphicData uri="http://schemas.openxmlformats.org/drawingml/2006/table">
            <a:tbl>
              <a:tblPr firstRow="1" bandRow="1">
                <a:tableStyleId>{5C22544A-7EE6-4342-B048-85BDC9FD1C3A}</a:tableStyleId>
              </a:tblPr>
              <a:tblGrid>
                <a:gridCol w="3574680">
                  <a:extLst>
                    <a:ext uri="{9D8B030D-6E8A-4147-A177-3AD203B41FA5}">
                      <a16:colId xmlns:a16="http://schemas.microsoft.com/office/drawing/2014/main" val="2082732568"/>
                    </a:ext>
                  </a:extLst>
                </a:gridCol>
                <a:gridCol w="1334530">
                  <a:extLst>
                    <a:ext uri="{9D8B030D-6E8A-4147-A177-3AD203B41FA5}">
                      <a16:colId xmlns:a16="http://schemas.microsoft.com/office/drawing/2014/main" val="1393201449"/>
                    </a:ext>
                  </a:extLst>
                </a:gridCol>
                <a:gridCol w="4720280">
                  <a:extLst>
                    <a:ext uri="{9D8B030D-6E8A-4147-A177-3AD203B41FA5}">
                      <a16:colId xmlns:a16="http://schemas.microsoft.com/office/drawing/2014/main" val="4116944953"/>
                    </a:ext>
                  </a:extLst>
                </a:gridCol>
              </a:tblGrid>
              <a:tr h="370840">
                <a:tc>
                  <a:txBody>
                    <a:bodyPr/>
                    <a:lstStyle/>
                    <a:p>
                      <a:r>
                        <a:rPr lang="sv-SE" dirty="0" smtClean="0"/>
                        <a:t>Property</a:t>
                      </a:r>
                      <a:endParaRPr lang="sv-SE" dirty="0"/>
                    </a:p>
                  </a:txBody>
                  <a:tcPr/>
                </a:tc>
                <a:tc>
                  <a:txBody>
                    <a:bodyPr/>
                    <a:lstStyle/>
                    <a:p>
                      <a:r>
                        <a:rPr lang="sv-SE" dirty="0" err="1" smtClean="0"/>
                        <a:t>Example</a:t>
                      </a:r>
                      <a:endParaRPr lang="sv-SE" dirty="0"/>
                    </a:p>
                  </a:txBody>
                  <a:tcPr/>
                </a:tc>
                <a:tc>
                  <a:txBody>
                    <a:bodyPr/>
                    <a:lstStyle/>
                    <a:p>
                      <a:r>
                        <a:rPr lang="sv-SE" dirty="0" err="1" smtClean="0"/>
                        <a:t>Description</a:t>
                      </a:r>
                      <a:endParaRPr lang="sv-SE" dirty="0"/>
                    </a:p>
                  </a:txBody>
                  <a:tcPr/>
                </a:tc>
                <a:extLst>
                  <a:ext uri="{0D108BD9-81ED-4DB2-BD59-A6C34878D82A}">
                    <a16:rowId xmlns:a16="http://schemas.microsoft.com/office/drawing/2014/main" val="1089318051"/>
                  </a:ext>
                </a:extLst>
              </a:tr>
              <a:tr h="370840">
                <a:tc>
                  <a:txBody>
                    <a:bodyPr/>
                    <a:lstStyle/>
                    <a:p>
                      <a:r>
                        <a:rPr lang="sv-SE" sz="1600" dirty="0" smtClean="0"/>
                        <a:t>Sensitive</a:t>
                      </a:r>
                      <a:endParaRPr lang="sv-SE" sz="1600" dirty="0"/>
                    </a:p>
                  </a:txBody>
                  <a:tcPr/>
                </a:tc>
                <a:tc>
                  <a:txBody>
                    <a:bodyPr/>
                    <a:lstStyle/>
                    <a:p>
                      <a:r>
                        <a:rPr lang="sv-SE" sz="1600" dirty="0" err="1" smtClean="0"/>
                        <a:t>true</a:t>
                      </a:r>
                      <a:endParaRPr lang="sv-SE" sz="1600" dirty="0"/>
                    </a:p>
                  </a:txBody>
                  <a:tcPr/>
                </a:tc>
                <a:tc>
                  <a:txBody>
                    <a:bodyPr/>
                    <a:lstStyle/>
                    <a:p>
                      <a:r>
                        <a:rPr lang="en-US" sz="1600" dirty="0" smtClean="0"/>
                        <a:t>Indicates whether the observation is sensitive and therefore protected.</a:t>
                      </a:r>
                      <a:endParaRPr lang="sv-SE" sz="1600" dirty="0"/>
                    </a:p>
                  </a:txBody>
                  <a:tcPr/>
                </a:tc>
                <a:extLst>
                  <a:ext uri="{0D108BD9-81ED-4DB2-BD59-A6C34878D82A}">
                    <a16:rowId xmlns:a16="http://schemas.microsoft.com/office/drawing/2014/main" val="1699652298"/>
                  </a:ext>
                </a:extLst>
              </a:tr>
              <a:tr h="370840">
                <a:tc>
                  <a:txBody>
                    <a:bodyPr/>
                    <a:lstStyle/>
                    <a:p>
                      <a:r>
                        <a:rPr lang="sv-SE" sz="1600" b="0" i="0" kern="1200" dirty="0" err="1" smtClean="0">
                          <a:solidFill>
                            <a:schemeClr val="dk1"/>
                          </a:solidFill>
                          <a:effectLst/>
                          <a:latin typeface="+mn-lt"/>
                          <a:ea typeface="+mn-ea"/>
                          <a:cs typeface="+mn-cs"/>
                        </a:rPr>
                        <a:t>Occurrence.SensitivityCategory</a:t>
                      </a:r>
                      <a:endParaRPr lang="sv-SE" sz="1600" dirty="0"/>
                    </a:p>
                  </a:txBody>
                  <a:tcPr/>
                </a:tc>
                <a:tc>
                  <a:txBody>
                    <a:bodyPr/>
                    <a:lstStyle/>
                    <a:p>
                      <a:r>
                        <a:rPr lang="sv-SE" sz="1600" dirty="0" smtClean="0"/>
                        <a:t>3</a:t>
                      </a:r>
                      <a:endParaRPr lang="sv-SE" sz="1600" dirty="0"/>
                    </a:p>
                  </a:txBody>
                  <a:tcPr/>
                </a:tc>
                <a:tc>
                  <a:txBody>
                    <a:bodyPr/>
                    <a:lstStyle/>
                    <a:p>
                      <a:r>
                        <a:rPr lang="en-US" sz="1600" dirty="0" smtClean="0"/>
                        <a:t>Occurrence protection level. This is a value between 1 to 5. 1 indicates public access and 5 is the highest used security level.</a:t>
                      </a:r>
                      <a:endParaRPr lang="sv-SE" sz="1600" dirty="0"/>
                    </a:p>
                  </a:txBody>
                  <a:tcPr/>
                </a:tc>
                <a:extLst>
                  <a:ext uri="{0D108BD9-81ED-4DB2-BD59-A6C34878D82A}">
                    <a16:rowId xmlns:a16="http://schemas.microsoft.com/office/drawing/2014/main" val="1161296493"/>
                  </a:ext>
                </a:extLst>
              </a:tr>
              <a:tr h="370840">
                <a:tc>
                  <a:txBody>
                    <a:bodyPr/>
                    <a:lstStyle/>
                    <a:p>
                      <a:r>
                        <a:rPr lang="sv-SE" sz="1600" b="0" i="0" kern="1200" dirty="0" err="1" smtClean="0">
                          <a:solidFill>
                            <a:schemeClr val="dk1"/>
                          </a:solidFill>
                          <a:effectLst/>
                          <a:latin typeface="+mn-lt"/>
                          <a:ea typeface="+mn-ea"/>
                          <a:cs typeface="+mn-cs"/>
                        </a:rPr>
                        <a:t>Taxon.Attributes.SensitivityCategory</a:t>
                      </a:r>
                      <a:endParaRPr lang="sv-SE" sz="1600" dirty="0"/>
                    </a:p>
                  </a:txBody>
                  <a:tcPr/>
                </a:tc>
                <a:tc>
                  <a:txBody>
                    <a:bodyPr/>
                    <a:lstStyle/>
                    <a:p>
                      <a:r>
                        <a:rPr lang="sv-SE" sz="1600" dirty="0" smtClean="0"/>
                        <a:t>3</a:t>
                      </a:r>
                      <a:endParaRPr lang="sv-SE" sz="1600" dirty="0"/>
                    </a:p>
                  </a:txBody>
                  <a:tcPr/>
                </a:tc>
                <a:tc>
                  <a:txBody>
                    <a:bodyPr/>
                    <a:lstStyle/>
                    <a:p>
                      <a:r>
                        <a:rPr lang="en-US" sz="1600" b="0" i="0" kern="1200" dirty="0" smtClean="0">
                          <a:solidFill>
                            <a:schemeClr val="dk1"/>
                          </a:solidFill>
                          <a:effectLst/>
                          <a:latin typeface="+mn-lt"/>
                          <a:ea typeface="+mn-ea"/>
                          <a:cs typeface="+mn-cs"/>
                        </a:rPr>
                        <a:t>Taxon protection level. This is a value between 1 to 5. 1 indicates public access and 5 is the highest used security level.</a:t>
                      </a:r>
                      <a:endParaRPr lang="sv-SE" sz="1600" dirty="0"/>
                    </a:p>
                  </a:txBody>
                  <a:tcPr/>
                </a:tc>
                <a:extLst>
                  <a:ext uri="{0D108BD9-81ED-4DB2-BD59-A6C34878D82A}">
                    <a16:rowId xmlns:a16="http://schemas.microsoft.com/office/drawing/2014/main" val="202742999"/>
                  </a:ext>
                </a:extLst>
              </a:tr>
            </a:tbl>
          </a:graphicData>
        </a:graphic>
      </p:graphicFrame>
    </p:spTree>
    <p:extLst>
      <p:ext uri="{BB962C8B-B14F-4D97-AF65-F5344CB8AC3E}">
        <p14:creationId xmlns:p14="http://schemas.microsoft.com/office/powerpoint/2010/main" val="171458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Sensitive species observations</a:t>
            </a:r>
            <a:endParaRPr lang="en-GB" dirty="0"/>
          </a:p>
        </p:txBody>
      </p:sp>
      <p:sp>
        <p:nvSpPr>
          <p:cNvPr id="5" name="Content Placeholder 4"/>
          <p:cNvSpPr>
            <a:spLocks noGrp="1"/>
          </p:cNvSpPr>
          <p:nvPr>
            <p:ph idx="1"/>
          </p:nvPr>
        </p:nvSpPr>
        <p:spPr>
          <a:xfrm>
            <a:off x="768720" y="1108696"/>
            <a:ext cx="9862886" cy="1115520"/>
          </a:xfrm>
        </p:spPr>
        <p:txBody>
          <a:bodyPr/>
          <a:lstStyle/>
          <a:p>
            <a:r>
              <a:rPr lang="sv-SE" dirty="0" smtClean="0"/>
              <a:t>Sensitive </a:t>
            </a:r>
            <a:r>
              <a:rPr lang="sv-SE" dirty="0" err="1" smtClean="0"/>
              <a:t>birds</a:t>
            </a:r>
            <a:r>
              <a:rPr lang="sv-SE" dirty="0" smtClean="0"/>
              <a:t> </a:t>
            </a:r>
            <a:r>
              <a:rPr lang="sv-SE" dirty="0" err="1" smtClean="0"/>
              <a:t>are</a:t>
            </a:r>
            <a:r>
              <a:rPr lang="sv-SE" dirty="0" smtClean="0"/>
              <a:t> </a:t>
            </a:r>
            <a:r>
              <a:rPr lang="sv-SE" dirty="0" err="1" smtClean="0"/>
              <a:t>only</a:t>
            </a:r>
            <a:r>
              <a:rPr lang="sv-SE" dirty="0" smtClean="0"/>
              <a:t> </a:t>
            </a:r>
            <a:r>
              <a:rPr lang="sv-SE" dirty="0" err="1" smtClean="0"/>
              <a:t>protected</a:t>
            </a:r>
            <a:r>
              <a:rPr lang="sv-SE" dirty="0" smtClean="0"/>
              <a:t> </a:t>
            </a:r>
            <a:r>
              <a:rPr lang="sv-SE" dirty="0" err="1" smtClean="0"/>
              <a:t>certain</a:t>
            </a:r>
            <a:r>
              <a:rPr lang="sv-SE" dirty="0" smtClean="0"/>
              <a:t> </a:t>
            </a:r>
            <a:r>
              <a:rPr lang="sv-SE" dirty="0" err="1" smtClean="0"/>
              <a:t>times</a:t>
            </a:r>
            <a:r>
              <a:rPr lang="sv-SE" dirty="0" smtClean="0"/>
              <a:t> </a:t>
            </a:r>
            <a:r>
              <a:rPr lang="sv-SE" dirty="0" err="1" smtClean="0"/>
              <a:t>of</a:t>
            </a:r>
            <a:r>
              <a:rPr lang="sv-SE" dirty="0" smtClean="0"/>
              <a:t> the </a:t>
            </a:r>
            <a:r>
              <a:rPr lang="sv-SE" dirty="0" err="1" smtClean="0"/>
              <a:t>year</a:t>
            </a:r>
            <a:r>
              <a:rPr lang="sv-SE" dirty="0" smtClean="0"/>
              <a:t>.</a:t>
            </a:r>
          </a:p>
          <a:p>
            <a:r>
              <a:rPr lang="sv-SE" dirty="0" err="1" smtClean="0"/>
              <a:t>Also</a:t>
            </a:r>
            <a:r>
              <a:rPr lang="sv-SE" dirty="0" smtClean="0"/>
              <a:t> </a:t>
            </a:r>
            <a:r>
              <a:rPr lang="sv-SE" dirty="0" err="1" smtClean="0"/>
              <a:t>depends</a:t>
            </a:r>
            <a:r>
              <a:rPr lang="sv-SE" dirty="0" smtClean="0"/>
              <a:t> on the </a:t>
            </a:r>
            <a:r>
              <a:rPr lang="sv-SE" dirty="0" err="1" smtClean="0"/>
              <a:t>geographical</a:t>
            </a:r>
            <a:r>
              <a:rPr lang="sv-SE" dirty="0" smtClean="0"/>
              <a:t> </a:t>
            </a:r>
            <a:r>
              <a:rPr lang="sv-SE" dirty="0" err="1" smtClean="0"/>
              <a:t>location</a:t>
            </a:r>
            <a:r>
              <a:rPr lang="sv-SE" dirty="0" smtClean="0"/>
              <a:t>.</a:t>
            </a:r>
          </a:p>
        </p:txBody>
      </p:sp>
      <p:sp>
        <p:nvSpPr>
          <p:cNvPr id="7" name="Content Placeholder 4"/>
          <p:cNvSpPr txBox="1">
            <a:spLocks/>
          </p:cNvSpPr>
          <p:nvPr/>
        </p:nvSpPr>
        <p:spPr>
          <a:xfrm>
            <a:off x="768720" y="2360854"/>
            <a:ext cx="9862886" cy="407065"/>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b="1" dirty="0" smtClean="0"/>
              <a:t>Observation </a:t>
            </a:r>
            <a:r>
              <a:rPr lang="sv-SE" b="1" dirty="0" err="1" smtClean="0"/>
              <a:t>properties</a:t>
            </a:r>
            <a:endParaRPr lang="sv-SE" b="1" dirty="0" smtClean="0"/>
          </a:p>
        </p:txBody>
      </p:sp>
      <p:graphicFrame>
        <p:nvGraphicFramePr>
          <p:cNvPr id="8" name="Table 7"/>
          <p:cNvGraphicFramePr>
            <a:graphicFrameLocks noGrp="1"/>
          </p:cNvGraphicFramePr>
          <p:nvPr>
            <p:extLst>
              <p:ext uri="{D42A27DB-BD31-4B8C-83A1-F6EECF244321}">
                <p14:modId xmlns:p14="http://schemas.microsoft.com/office/powerpoint/2010/main" val="4018054197"/>
              </p:ext>
            </p:extLst>
          </p:nvPr>
        </p:nvGraphicFramePr>
        <p:xfrm>
          <a:off x="768720" y="2814141"/>
          <a:ext cx="9629490" cy="2595880"/>
        </p:xfrm>
        <a:graphic>
          <a:graphicData uri="http://schemas.openxmlformats.org/drawingml/2006/table">
            <a:tbl>
              <a:tblPr firstRow="1" bandRow="1">
                <a:tableStyleId>{5C22544A-7EE6-4342-B048-85BDC9FD1C3A}</a:tableStyleId>
              </a:tblPr>
              <a:tblGrid>
                <a:gridCol w="3574680">
                  <a:extLst>
                    <a:ext uri="{9D8B030D-6E8A-4147-A177-3AD203B41FA5}">
                      <a16:colId xmlns:a16="http://schemas.microsoft.com/office/drawing/2014/main" val="2082732568"/>
                    </a:ext>
                  </a:extLst>
                </a:gridCol>
                <a:gridCol w="1421027">
                  <a:extLst>
                    <a:ext uri="{9D8B030D-6E8A-4147-A177-3AD203B41FA5}">
                      <a16:colId xmlns:a16="http://schemas.microsoft.com/office/drawing/2014/main" val="1393201449"/>
                    </a:ext>
                  </a:extLst>
                </a:gridCol>
                <a:gridCol w="4633783">
                  <a:extLst>
                    <a:ext uri="{9D8B030D-6E8A-4147-A177-3AD203B41FA5}">
                      <a16:colId xmlns:a16="http://schemas.microsoft.com/office/drawing/2014/main" val="4116944953"/>
                    </a:ext>
                  </a:extLst>
                </a:gridCol>
              </a:tblGrid>
              <a:tr h="370840">
                <a:tc>
                  <a:txBody>
                    <a:bodyPr/>
                    <a:lstStyle/>
                    <a:p>
                      <a:r>
                        <a:rPr lang="sv-SE" dirty="0" smtClean="0"/>
                        <a:t>Property</a:t>
                      </a:r>
                      <a:endParaRPr lang="sv-SE" dirty="0"/>
                    </a:p>
                  </a:txBody>
                  <a:tcPr/>
                </a:tc>
                <a:tc>
                  <a:txBody>
                    <a:bodyPr/>
                    <a:lstStyle/>
                    <a:p>
                      <a:r>
                        <a:rPr lang="sv-SE" dirty="0" err="1" smtClean="0"/>
                        <a:t>Example</a:t>
                      </a:r>
                      <a:endParaRPr lang="sv-SE" dirty="0"/>
                    </a:p>
                  </a:txBody>
                  <a:tcPr/>
                </a:tc>
                <a:tc>
                  <a:txBody>
                    <a:bodyPr/>
                    <a:lstStyle/>
                    <a:p>
                      <a:r>
                        <a:rPr lang="sv-SE" dirty="0" err="1" smtClean="0"/>
                        <a:t>Description</a:t>
                      </a:r>
                      <a:endParaRPr lang="sv-SE" dirty="0"/>
                    </a:p>
                  </a:txBody>
                  <a:tcPr/>
                </a:tc>
                <a:extLst>
                  <a:ext uri="{0D108BD9-81ED-4DB2-BD59-A6C34878D82A}">
                    <a16:rowId xmlns:a16="http://schemas.microsoft.com/office/drawing/2014/main" val="1089318051"/>
                  </a:ext>
                </a:extLst>
              </a:tr>
              <a:tr h="370840">
                <a:tc>
                  <a:txBody>
                    <a:bodyPr/>
                    <a:lstStyle/>
                    <a:p>
                      <a:r>
                        <a:rPr lang="sv-SE" sz="1600" dirty="0" smtClean="0"/>
                        <a:t>Sensitive</a:t>
                      </a:r>
                      <a:endParaRPr lang="sv-SE" sz="1600" dirty="0"/>
                    </a:p>
                  </a:txBody>
                  <a:tcPr/>
                </a:tc>
                <a:tc>
                  <a:txBody>
                    <a:bodyPr/>
                    <a:lstStyle/>
                    <a:p>
                      <a:r>
                        <a:rPr lang="sv-SE" sz="1600" dirty="0" err="1" smtClean="0"/>
                        <a:t>false</a:t>
                      </a:r>
                      <a:endParaRPr lang="sv-SE" sz="1600" dirty="0"/>
                    </a:p>
                  </a:txBody>
                  <a:tcPr/>
                </a:tc>
                <a:tc>
                  <a:txBody>
                    <a:bodyPr/>
                    <a:lstStyle/>
                    <a:p>
                      <a:r>
                        <a:rPr lang="en-US" sz="1600" dirty="0" smtClean="0"/>
                        <a:t>Indicates whether the observation is sensitive and therefore protected.</a:t>
                      </a:r>
                      <a:endParaRPr lang="sv-SE" sz="1600" dirty="0"/>
                    </a:p>
                  </a:txBody>
                  <a:tcPr/>
                </a:tc>
                <a:extLst>
                  <a:ext uri="{0D108BD9-81ED-4DB2-BD59-A6C34878D82A}">
                    <a16:rowId xmlns:a16="http://schemas.microsoft.com/office/drawing/2014/main" val="1699652298"/>
                  </a:ext>
                </a:extLst>
              </a:tr>
              <a:tr h="370840">
                <a:tc>
                  <a:txBody>
                    <a:bodyPr/>
                    <a:lstStyle/>
                    <a:p>
                      <a:r>
                        <a:rPr lang="sv-SE" sz="1600" b="0" i="0" kern="1200" dirty="0" err="1" smtClean="0">
                          <a:solidFill>
                            <a:schemeClr val="dk1"/>
                          </a:solidFill>
                          <a:effectLst/>
                          <a:latin typeface="+mn-lt"/>
                          <a:ea typeface="+mn-ea"/>
                          <a:cs typeface="+mn-cs"/>
                        </a:rPr>
                        <a:t>Occurrence.SensitivityCategory</a:t>
                      </a:r>
                      <a:endParaRPr lang="sv-SE" sz="1600" dirty="0"/>
                    </a:p>
                  </a:txBody>
                  <a:tcPr/>
                </a:tc>
                <a:tc>
                  <a:txBody>
                    <a:bodyPr/>
                    <a:lstStyle/>
                    <a:p>
                      <a:r>
                        <a:rPr lang="sv-SE" sz="1600" dirty="0" smtClean="0"/>
                        <a:t>1</a:t>
                      </a:r>
                      <a:endParaRPr lang="sv-SE" sz="1600" dirty="0"/>
                    </a:p>
                  </a:txBody>
                  <a:tcPr/>
                </a:tc>
                <a:tc>
                  <a:txBody>
                    <a:bodyPr/>
                    <a:lstStyle/>
                    <a:p>
                      <a:r>
                        <a:rPr lang="en-US" sz="1600" dirty="0" smtClean="0"/>
                        <a:t>Occurrence protection level. This is a value between 1 to 5. 1 indicates public access and 5 is the highest used security level.</a:t>
                      </a:r>
                      <a:endParaRPr lang="sv-SE" sz="1600" dirty="0"/>
                    </a:p>
                  </a:txBody>
                  <a:tcPr/>
                </a:tc>
                <a:extLst>
                  <a:ext uri="{0D108BD9-81ED-4DB2-BD59-A6C34878D82A}">
                    <a16:rowId xmlns:a16="http://schemas.microsoft.com/office/drawing/2014/main" val="1161296493"/>
                  </a:ext>
                </a:extLst>
              </a:tr>
              <a:tr h="370840">
                <a:tc>
                  <a:txBody>
                    <a:bodyPr/>
                    <a:lstStyle/>
                    <a:p>
                      <a:r>
                        <a:rPr lang="sv-SE" sz="1600" b="0" i="0" kern="1200" dirty="0" err="1" smtClean="0">
                          <a:solidFill>
                            <a:schemeClr val="dk1"/>
                          </a:solidFill>
                          <a:effectLst/>
                          <a:latin typeface="+mn-lt"/>
                          <a:ea typeface="+mn-ea"/>
                          <a:cs typeface="+mn-cs"/>
                        </a:rPr>
                        <a:t>Taxon.Attributes.SensitivityCategory</a:t>
                      </a:r>
                      <a:endParaRPr lang="sv-SE" sz="1600" dirty="0"/>
                    </a:p>
                  </a:txBody>
                  <a:tcPr/>
                </a:tc>
                <a:tc>
                  <a:txBody>
                    <a:bodyPr/>
                    <a:lstStyle/>
                    <a:p>
                      <a:r>
                        <a:rPr lang="sv-SE" sz="1600" dirty="0" smtClean="0"/>
                        <a:t>4</a:t>
                      </a:r>
                      <a:endParaRPr lang="sv-SE" sz="1600" dirty="0"/>
                    </a:p>
                  </a:txBody>
                  <a:tcPr/>
                </a:tc>
                <a:tc>
                  <a:txBody>
                    <a:bodyPr/>
                    <a:lstStyle/>
                    <a:p>
                      <a:r>
                        <a:rPr lang="en-US" sz="1600" b="0" i="0" kern="1200" dirty="0" smtClean="0">
                          <a:solidFill>
                            <a:schemeClr val="dk1"/>
                          </a:solidFill>
                          <a:effectLst/>
                          <a:latin typeface="+mn-lt"/>
                          <a:ea typeface="+mn-ea"/>
                          <a:cs typeface="+mn-cs"/>
                        </a:rPr>
                        <a:t>Taxon protection level. This is a value between 1 to 5. 1 indicates public access and 5 is the highest used security level.</a:t>
                      </a:r>
                      <a:endParaRPr lang="sv-SE" sz="1600" dirty="0"/>
                    </a:p>
                  </a:txBody>
                  <a:tcPr/>
                </a:tc>
                <a:extLst>
                  <a:ext uri="{0D108BD9-81ED-4DB2-BD59-A6C34878D82A}">
                    <a16:rowId xmlns:a16="http://schemas.microsoft.com/office/drawing/2014/main" val="202742999"/>
                  </a:ext>
                </a:extLst>
              </a:tr>
            </a:tbl>
          </a:graphicData>
        </a:graphic>
      </p:graphicFrame>
    </p:spTree>
    <p:extLst>
      <p:ext uri="{BB962C8B-B14F-4D97-AF65-F5344CB8AC3E}">
        <p14:creationId xmlns:p14="http://schemas.microsoft.com/office/powerpoint/2010/main" val="406594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Sensitive species observations</a:t>
            </a:r>
            <a:endParaRPr lang="en-GB" dirty="0"/>
          </a:p>
        </p:txBody>
      </p:sp>
      <p:sp>
        <p:nvSpPr>
          <p:cNvPr id="5" name="Content Placeholder 4"/>
          <p:cNvSpPr>
            <a:spLocks noGrp="1"/>
          </p:cNvSpPr>
          <p:nvPr>
            <p:ph idx="1"/>
          </p:nvPr>
        </p:nvSpPr>
        <p:spPr>
          <a:xfrm>
            <a:off x="768720" y="1108696"/>
            <a:ext cx="9862886" cy="800423"/>
          </a:xfrm>
        </p:spPr>
        <p:txBody>
          <a:bodyPr/>
          <a:lstStyle/>
          <a:p>
            <a:r>
              <a:rPr lang="sv-SE" dirty="0" smtClean="0"/>
              <a:t>A </a:t>
            </a:r>
            <a:r>
              <a:rPr lang="sv-SE" dirty="0" err="1" smtClean="0"/>
              <a:t>user</a:t>
            </a:r>
            <a:r>
              <a:rPr lang="sv-SE" dirty="0" smtClean="0"/>
              <a:t> </a:t>
            </a:r>
            <a:r>
              <a:rPr lang="sv-SE" dirty="0" err="1" smtClean="0"/>
              <a:t>can</a:t>
            </a:r>
            <a:r>
              <a:rPr lang="sv-SE" dirty="0" smtClean="0"/>
              <a:t> </a:t>
            </a:r>
            <a:r>
              <a:rPr lang="sv-SE" dirty="0" err="1" smtClean="0"/>
              <a:t>choose</a:t>
            </a:r>
            <a:r>
              <a:rPr lang="sv-SE" dirty="0" smtClean="0"/>
              <a:t> to </a:t>
            </a:r>
            <a:r>
              <a:rPr lang="sv-SE" dirty="0" err="1" smtClean="0"/>
              <a:t>hide</a:t>
            </a:r>
            <a:r>
              <a:rPr lang="sv-SE" dirty="0" smtClean="0"/>
              <a:t> observations </a:t>
            </a:r>
            <a:r>
              <a:rPr lang="sv-SE" dirty="0" err="1" smtClean="0"/>
              <a:t>until</a:t>
            </a:r>
            <a:r>
              <a:rPr lang="sv-SE" dirty="0" smtClean="0"/>
              <a:t> a </a:t>
            </a:r>
            <a:r>
              <a:rPr lang="sv-SE" dirty="0" err="1" smtClean="0"/>
              <a:t>certain</a:t>
            </a:r>
            <a:r>
              <a:rPr lang="sv-SE" dirty="0" smtClean="0"/>
              <a:t> date.</a:t>
            </a:r>
          </a:p>
        </p:txBody>
      </p:sp>
      <p:sp>
        <p:nvSpPr>
          <p:cNvPr id="7" name="Content Placeholder 4"/>
          <p:cNvSpPr txBox="1">
            <a:spLocks/>
          </p:cNvSpPr>
          <p:nvPr/>
        </p:nvSpPr>
        <p:spPr>
          <a:xfrm>
            <a:off x="768720" y="2360854"/>
            <a:ext cx="9862886" cy="407065"/>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b="1" dirty="0" smtClean="0"/>
              <a:t>Observation </a:t>
            </a:r>
            <a:r>
              <a:rPr lang="sv-SE" b="1" dirty="0" err="1" smtClean="0"/>
              <a:t>properties</a:t>
            </a:r>
            <a:endParaRPr lang="sv-SE" b="1" dirty="0" smtClean="0"/>
          </a:p>
        </p:txBody>
      </p:sp>
      <p:graphicFrame>
        <p:nvGraphicFramePr>
          <p:cNvPr id="8" name="Table 7"/>
          <p:cNvGraphicFramePr>
            <a:graphicFrameLocks noGrp="1"/>
          </p:cNvGraphicFramePr>
          <p:nvPr>
            <p:extLst>
              <p:ext uri="{D42A27DB-BD31-4B8C-83A1-F6EECF244321}">
                <p14:modId xmlns:p14="http://schemas.microsoft.com/office/powerpoint/2010/main" val="1003493593"/>
              </p:ext>
            </p:extLst>
          </p:nvPr>
        </p:nvGraphicFramePr>
        <p:xfrm>
          <a:off x="768720" y="2814141"/>
          <a:ext cx="9629490" cy="2595880"/>
        </p:xfrm>
        <a:graphic>
          <a:graphicData uri="http://schemas.openxmlformats.org/drawingml/2006/table">
            <a:tbl>
              <a:tblPr firstRow="1" bandRow="1">
                <a:tableStyleId>{5C22544A-7EE6-4342-B048-85BDC9FD1C3A}</a:tableStyleId>
              </a:tblPr>
              <a:tblGrid>
                <a:gridCol w="3574680">
                  <a:extLst>
                    <a:ext uri="{9D8B030D-6E8A-4147-A177-3AD203B41FA5}">
                      <a16:colId xmlns:a16="http://schemas.microsoft.com/office/drawing/2014/main" val="2082732568"/>
                    </a:ext>
                  </a:extLst>
                </a:gridCol>
                <a:gridCol w="1532238">
                  <a:extLst>
                    <a:ext uri="{9D8B030D-6E8A-4147-A177-3AD203B41FA5}">
                      <a16:colId xmlns:a16="http://schemas.microsoft.com/office/drawing/2014/main" val="1393201449"/>
                    </a:ext>
                  </a:extLst>
                </a:gridCol>
                <a:gridCol w="4522572">
                  <a:extLst>
                    <a:ext uri="{9D8B030D-6E8A-4147-A177-3AD203B41FA5}">
                      <a16:colId xmlns:a16="http://schemas.microsoft.com/office/drawing/2014/main" val="4116944953"/>
                    </a:ext>
                  </a:extLst>
                </a:gridCol>
              </a:tblGrid>
              <a:tr h="370840">
                <a:tc>
                  <a:txBody>
                    <a:bodyPr/>
                    <a:lstStyle/>
                    <a:p>
                      <a:r>
                        <a:rPr lang="sv-SE" dirty="0" smtClean="0"/>
                        <a:t>Property</a:t>
                      </a:r>
                      <a:endParaRPr lang="sv-SE" dirty="0"/>
                    </a:p>
                  </a:txBody>
                  <a:tcPr/>
                </a:tc>
                <a:tc>
                  <a:txBody>
                    <a:bodyPr/>
                    <a:lstStyle/>
                    <a:p>
                      <a:r>
                        <a:rPr lang="sv-SE" dirty="0" err="1" smtClean="0"/>
                        <a:t>Example</a:t>
                      </a:r>
                      <a:endParaRPr lang="sv-SE" dirty="0"/>
                    </a:p>
                  </a:txBody>
                  <a:tcPr/>
                </a:tc>
                <a:tc>
                  <a:txBody>
                    <a:bodyPr/>
                    <a:lstStyle/>
                    <a:p>
                      <a:r>
                        <a:rPr lang="sv-SE" dirty="0" err="1" smtClean="0"/>
                        <a:t>Description</a:t>
                      </a:r>
                      <a:endParaRPr lang="sv-SE" dirty="0"/>
                    </a:p>
                  </a:txBody>
                  <a:tcPr/>
                </a:tc>
                <a:extLst>
                  <a:ext uri="{0D108BD9-81ED-4DB2-BD59-A6C34878D82A}">
                    <a16:rowId xmlns:a16="http://schemas.microsoft.com/office/drawing/2014/main" val="1089318051"/>
                  </a:ext>
                </a:extLst>
              </a:tr>
              <a:tr h="370840">
                <a:tc>
                  <a:txBody>
                    <a:bodyPr/>
                    <a:lstStyle/>
                    <a:p>
                      <a:r>
                        <a:rPr lang="sv-SE" sz="1600" dirty="0" smtClean="0"/>
                        <a:t>Sensitive</a:t>
                      </a:r>
                      <a:endParaRPr lang="sv-SE" sz="1600" dirty="0"/>
                    </a:p>
                  </a:txBody>
                  <a:tcPr/>
                </a:tc>
                <a:tc>
                  <a:txBody>
                    <a:bodyPr/>
                    <a:lstStyle/>
                    <a:p>
                      <a:r>
                        <a:rPr lang="sv-SE" sz="1600" dirty="0" err="1" smtClean="0"/>
                        <a:t>true</a:t>
                      </a:r>
                      <a:endParaRPr lang="sv-SE" sz="1600" dirty="0"/>
                    </a:p>
                  </a:txBody>
                  <a:tcPr/>
                </a:tc>
                <a:tc>
                  <a:txBody>
                    <a:bodyPr/>
                    <a:lstStyle/>
                    <a:p>
                      <a:r>
                        <a:rPr lang="en-US" sz="1600" dirty="0" smtClean="0"/>
                        <a:t>Indicates whether the observation is sensitive and therefore protected.</a:t>
                      </a:r>
                      <a:endParaRPr lang="sv-SE" sz="1600" dirty="0"/>
                    </a:p>
                  </a:txBody>
                  <a:tcPr/>
                </a:tc>
                <a:extLst>
                  <a:ext uri="{0D108BD9-81ED-4DB2-BD59-A6C34878D82A}">
                    <a16:rowId xmlns:a16="http://schemas.microsoft.com/office/drawing/2014/main" val="1699652298"/>
                  </a:ext>
                </a:extLst>
              </a:tr>
              <a:tr h="370840">
                <a:tc>
                  <a:txBody>
                    <a:bodyPr/>
                    <a:lstStyle/>
                    <a:p>
                      <a:r>
                        <a:rPr lang="sv-SE" sz="1600" b="0" i="0" kern="1200" dirty="0" err="1" smtClean="0">
                          <a:solidFill>
                            <a:schemeClr val="dk1"/>
                          </a:solidFill>
                          <a:effectLst/>
                          <a:latin typeface="+mn-lt"/>
                          <a:ea typeface="+mn-ea"/>
                          <a:cs typeface="+mn-cs"/>
                        </a:rPr>
                        <a:t>Occurrence.SensitivityCategory</a:t>
                      </a:r>
                      <a:endParaRPr lang="sv-SE" sz="1600" dirty="0"/>
                    </a:p>
                  </a:txBody>
                  <a:tcPr/>
                </a:tc>
                <a:tc>
                  <a:txBody>
                    <a:bodyPr/>
                    <a:lstStyle/>
                    <a:p>
                      <a:r>
                        <a:rPr lang="sv-SE" sz="1600" dirty="0" smtClean="0"/>
                        <a:t>1</a:t>
                      </a:r>
                      <a:endParaRPr lang="sv-SE" sz="1600" dirty="0"/>
                    </a:p>
                  </a:txBody>
                  <a:tcPr/>
                </a:tc>
                <a:tc>
                  <a:txBody>
                    <a:bodyPr/>
                    <a:lstStyle/>
                    <a:p>
                      <a:r>
                        <a:rPr lang="en-US" sz="1600" dirty="0" smtClean="0"/>
                        <a:t>Occurrence protection level. This is a value between 1 to 5. 1 indicates public access and 5 is the highest used security level.</a:t>
                      </a:r>
                      <a:endParaRPr lang="sv-SE" sz="1600" dirty="0"/>
                    </a:p>
                  </a:txBody>
                  <a:tcPr/>
                </a:tc>
                <a:extLst>
                  <a:ext uri="{0D108BD9-81ED-4DB2-BD59-A6C34878D82A}">
                    <a16:rowId xmlns:a16="http://schemas.microsoft.com/office/drawing/2014/main" val="1161296493"/>
                  </a:ext>
                </a:extLst>
              </a:tr>
              <a:tr h="370840">
                <a:tc>
                  <a:txBody>
                    <a:bodyPr/>
                    <a:lstStyle/>
                    <a:p>
                      <a:r>
                        <a:rPr lang="sv-SE" sz="1600" b="0" i="0" kern="1200" dirty="0" err="1" smtClean="0">
                          <a:solidFill>
                            <a:schemeClr val="dk1"/>
                          </a:solidFill>
                          <a:effectLst/>
                          <a:latin typeface="+mn-lt"/>
                          <a:ea typeface="+mn-ea"/>
                          <a:cs typeface="+mn-cs"/>
                        </a:rPr>
                        <a:t>Taxon.Attributes.SensitivityCategory</a:t>
                      </a:r>
                      <a:endParaRPr lang="sv-SE" sz="1600" dirty="0"/>
                    </a:p>
                  </a:txBody>
                  <a:tcPr/>
                </a:tc>
                <a:tc>
                  <a:txBody>
                    <a:bodyPr/>
                    <a:lstStyle/>
                    <a:p>
                      <a:r>
                        <a:rPr lang="sv-SE" sz="1600" dirty="0" smtClean="0"/>
                        <a:t>1</a:t>
                      </a:r>
                      <a:endParaRPr lang="sv-SE" sz="1600" dirty="0"/>
                    </a:p>
                  </a:txBody>
                  <a:tcPr/>
                </a:tc>
                <a:tc>
                  <a:txBody>
                    <a:bodyPr/>
                    <a:lstStyle/>
                    <a:p>
                      <a:r>
                        <a:rPr lang="en-US" sz="1600" b="0" i="0" kern="1200" dirty="0" smtClean="0">
                          <a:solidFill>
                            <a:schemeClr val="dk1"/>
                          </a:solidFill>
                          <a:effectLst/>
                          <a:latin typeface="+mn-lt"/>
                          <a:ea typeface="+mn-ea"/>
                          <a:cs typeface="+mn-cs"/>
                        </a:rPr>
                        <a:t>Taxon protection level. This is a value between 1 to 5. 1 indicates public access and 5 is the highest used security level.</a:t>
                      </a:r>
                      <a:endParaRPr lang="sv-SE" sz="1600" dirty="0"/>
                    </a:p>
                  </a:txBody>
                  <a:tcPr/>
                </a:tc>
                <a:extLst>
                  <a:ext uri="{0D108BD9-81ED-4DB2-BD59-A6C34878D82A}">
                    <a16:rowId xmlns:a16="http://schemas.microsoft.com/office/drawing/2014/main" val="202742999"/>
                  </a:ext>
                </a:extLst>
              </a:tr>
            </a:tbl>
          </a:graphicData>
        </a:graphic>
      </p:graphicFrame>
    </p:spTree>
    <p:extLst>
      <p:ext uri="{BB962C8B-B14F-4D97-AF65-F5344CB8AC3E}">
        <p14:creationId xmlns:p14="http://schemas.microsoft.com/office/powerpoint/2010/main" val="18171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Sensitive species observations</a:t>
            </a:r>
            <a:endParaRPr lang="en-GB" dirty="0"/>
          </a:p>
        </p:txBody>
      </p:sp>
      <p:sp>
        <p:nvSpPr>
          <p:cNvPr id="5" name="Content Placeholder 4"/>
          <p:cNvSpPr>
            <a:spLocks noGrp="1"/>
          </p:cNvSpPr>
          <p:nvPr>
            <p:ph idx="1"/>
          </p:nvPr>
        </p:nvSpPr>
        <p:spPr>
          <a:xfrm>
            <a:off x="768720" y="1108695"/>
            <a:ext cx="9862886" cy="5229351"/>
          </a:xfrm>
        </p:spPr>
        <p:txBody>
          <a:bodyPr/>
          <a:lstStyle/>
          <a:p>
            <a:pPr marL="0" indent="0">
              <a:buNone/>
            </a:pPr>
            <a:r>
              <a:rPr lang="sv-SE" b="1" dirty="0" err="1" smtClean="0"/>
              <a:t>ArtdataUser</a:t>
            </a:r>
            <a:r>
              <a:rPr lang="sv-SE" b="1" dirty="0" smtClean="0"/>
              <a:t> </a:t>
            </a:r>
            <a:r>
              <a:rPr lang="sv-SE" b="1" dirty="0" err="1" smtClean="0"/>
              <a:t>database</a:t>
            </a:r>
            <a:r>
              <a:rPr lang="sv-SE" b="1" dirty="0" smtClean="0"/>
              <a:t> and API</a:t>
            </a:r>
          </a:p>
          <a:p>
            <a:r>
              <a:rPr lang="sv-SE" dirty="0" smtClean="0"/>
              <a:t>&gt; 50 000 </a:t>
            </a:r>
            <a:r>
              <a:rPr lang="sv-SE" dirty="0" err="1" smtClean="0"/>
              <a:t>users</a:t>
            </a:r>
            <a:endParaRPr lang="sv-SE" dirty="0" smtClean="0"/>
          </a:p>
          <a:p>
            <a:r>
              <a:rPr lang="sv-SE" dirty="0" err="1" smtClean="0"/>
              <a:t>Roles</a:t>
            </a:r>
            <a:endParaRPr lang="sv-SE" dirty="0" smtClean="0"/>
          </a:p>
          <a:p>
            <a:pPr lvl="1">
              <a:buFont typeface="Wingdings" panose="05000000000000000000" pitchFamily="2" charset="2"/>
              <a:buChar char="Ø"/>
            </a:pPr>
            <a:r>
              <a:rPr lang="sv-SE" dirty="0" smtClean="0"/>
              <a:t>Private person</a:t>
            </a:r>
          </a:p>
          <a:p>
            <a:pPr lvl="1">
              <a:buFont typeface="Wingdings" panose="05000000000000000000" pitchFamily="2" charset="2"/>
              <a:buChar char="Ø"/>
            </a:pPr>
            <a:r>
              <a:rPr lang="sv-SE" dirty="0" err="1" smtClean="0"/>
              <a:t>Employed</a:t>
            </a:r>
            <a:r>
              <a:rPr lang="sv-SE" dirty="0" smtClean="0"/>
              <a:t> at Gothenburg </a:t>
            </a:r>
            <a:r>
              <a:rPr lang="sv-SE" dirty="0" err="1" smtClean="0"/>
              <a:t>municipality</a:t>
            </a:r>
            <a:r>
              <a:rPr lang="sv-SE" dirty="0" smtClean="0"/>
              <a:t> </a:t>
            </a:r>
            <a:r>
              <a:rPr lang="sv-SE" dirty="0" err="1" smtClean="0"/>
              <a:t>with</a:t>
            </a:r>
            <a:r>
              <a:rPr lang="sv-SE" dirty="0" smtClean="0"/>
              <a:t> access to </a:t>
            </a:r>
            <a:r>
              <a:rPr lang="sv-SE" dirty="0" err="1" smtClean="0"/>
              <a:t>sensitivity</a:t>
            </a:r>
            <a:r>
              <a:rPr lang="sv-SE" dirty="0" smtClean="0"/>
              <a:t> </a:t>
            </a:r>
            <a:r>
              <a:rPr lang="sv-SE" dirty="0" err="1" smtClean="0"/>
              <a:t>category</a:t>
            </a:r>
            <a:r>
              <a:rPr lang="sv-SE" dirty="0" smtClean="0"/>
              <a:t> 1-3.</a:t>
            </a:r>
          </a:p>
          <a:p>
            <a:pPr lvl="1">
              <a:buFont typeface="Wingdings" panose="05000000000000000000" pitchFamily="2" charset="2"/>
              <a:buChar char="Ø"/>
            </a:pPr>
            <a:r>
              <a:rPr lang="sv-SE" dirty="0" err="1"/>
              <a:t>Employed</a:t>
            </a:r>
            <a:r>
              <a:rPr lang="sv-SE" dirty="0"/>
              <a:t> at Gothenburg </a:t>
            </a:r>
            <a:r>
              <a:rPr lang="sv-SE" dirty="0" err="1"/>
              <a:t>municipality</a:t>
            </a:r>
            <a:r>
              <a:rPr lang="sv-SE" dirty="0"/>
              <a:t> </a:t>
            </a:r>
            <a:r>
              <a:rPr lang="sv-SE" dirty="0" err="1"/>
              <a:t>with</a:t>
            </a:r>
            <a:r>
              <a:rPr lang="sv-SE" dirty="0"/>
              <a:t> access to </a:t>
            </a:r>
            <a:r>
              <a:rPr lang="sv-SE" dirty="0" err="1"/>
              <a:t>sensitivity</a:t>
            </a:r>
            <a:r>
              <a:rPr lang="sv-SE" dirty="0"/>
              <a:t> </a:t>
            </a:r>
            <a:r>
              <a:rPr lang="sv-SE" dirty="0" err="1"/>
              <a:t>category</a:t>
            </a:r>
            <a:r>
              <a:rPr lang="sv-SE" dirty="0"/>
              <a:t> </a:t>
            </a:r>
            <a:r>
              <a:rPr lang="sv-SE" dirty="0" smtClean="0"/>
              <a:t>1-5.</a:t>
            </a:r>
          </a:p>
          <a:p>
            <a:pPr lvl="1">
              <a:buFont typeface="Wingdings" panose="05000000000000000000" pitchFamily="2" charset="2"/>
              <a:buChar char="Ø"/>
            </a:pPr>
            <a:r>
              <a:rPr lang="sv-SE" dirty="0" smtClean="0"/>
              <a:t>…</a:t>
            </a:r>
          </a:p>
          <a:p>
            <a:r>
              <a:rPr lang="sv-SE" dirty="0" err="1"/>
              <a:t>Each</a:t>
            </a:r>
            <a:r>
              <a:rPr lang="sv-SE" dirty="0"/>
              <a:t> </a:t>
            </a:r>
            <a:r>
              <a:rPr lang="sv-SE" dirty="0" err="1"/>
              <a:t>role</a:t>
            </a:r>
            <a:r>
              <a:rPr lang="sv-SE" dirty="0"/>
              <a:t> </a:t>
            </a:r>
            <a:r>
              <a:rPr lang="sv-SE" dirty="0" err="1"/>
              <a:t>have</a:t>
            </a:r>
            <a:r>
              <a:rPr lang="sv-SE" dirty="0"/>
              <a:t> </a:t>
            </a:r>
            <a:r>
              <a:rPr lang="sv-SE" dirty="0" err="1"/>
              <a:t>one</a:t>
            </a:r>
            <a:r>
              <a:rPr lang="sv-SE" dirty="0"/>
              <a:t> or </a:t>
            </a:r>
            <a:r>
              <a:rPr lang="sv-SE" dirty="0" err="1"/>
              <a:t>more</a:t>
            </a:r>
            <a:r>
              <a:rPr lang="sv-SE" dirty="0"/>
              <a:t> </a:t>
            </a:r>
            <a:r>
              <a:rPr lang="sv-SE" dirty="0" err="1" smtClean="0"/>
              <a:t>Authorities</a:t>
            </a:r>
            <a:r>
              <a:rPr lang="sv-SE" dirty="0"/>
              <a:t>.</a:t>
            </a:r>
          </a:p>
          <a:p>
            <a:pPr lvl="1">
              <a:buFont typeface="Wingdings" panose="05000000000000000000" pitchFamily="2" charset="2"/>
              <a:buChar char="Ø"/>
            </a:pPr>
            <a:r>
              <a:rPr lang="sv-SE" dirty="0" err="1" smtClean="0"/>
              <a:t>See</a:t>
            </a:r>
            <a:r>
              <a:rPr lang="sv-SE" dirty="0" smtClean="0"/>
              <a:t> observations (</a:t>
            </a:r>
            <a:r>
              <a:rPr lang="sv-SE" dirty="0" err="1" smtClean="0"/>
              <a:t>sensitivity</a:t>
            </a:r>
            <a:r>
              <a:rPr lang="sv-SE" dirty="0" smtClean="0"/>
              <a:t> </a:t>
            </a:r>
            <a:r>
              <a:rPr lang="sv-SE" dirty="0" err="1" smtClean="0"/>
              <a:t>category</a:t>
            </a:r>
            <a:r>
              <a:rPr lang="sv-SE" dirty="0" smtClean="0"/>
              <a:t> 1-3) in Gothenburg </a:t>
            </a:r>
            <a:r>
              <a:rPr lang="sv-SE" dirty="0" err="1" smtClean="0"/>
              <a:t>municipality</a:t>
            </a:r>
            <a:r>
              <a:rPr lang="sv-SE" dirty="0" smtClean="0"/>
              <a:t>.</a:t>
            </a:r>
          </a:p>
          <a:p>
            <a:pPr lvl="1">
              <a:buFont typeface="Wingdings" panose="05000000000000000000" pitchFamily="2" charset="2"/>
              <a:buChar char="Ø"/>
            </a:pPr>
            <a:r>
              <a:rPr lang="sv-SE" dirty="0" err="1" smtClean="0"/>
              <a:t>See</a:t>
            </a:r>
            <a:r>
              <a:rPr lang="sv-SE" dirty="0" smtClean="0"/>
              <a:t> observations </a:t>
            </a:r>
            <a:r>
              <a:rPr lang="sv-SE" dirty="0" err="1" smtClean="0"/>
              <a:t>of</a:t>
            </a:r>
            <a:r>
              <a:rPr lang="sv-SE" dirty="0" smtClean="0"/>
              <a:t> a </a:t>
            </a:r>
            <a:r>
              <a:rPr lang="sv-SE" dirty="0" err="1" smtClean="0"/>
              <a:t>specific</a:t>
            </a:r>
            <a:r>
              <a:rPr lang="sv-SE" dirty="0" smtClean="0"/>
              <a:t> species in a </a:t>
            </a:r>
            <a:r>
              <a:rPr lang="sv-SE" dirty="0" err="1" smtClean="0"/>
              <a:t>specific</a:t>
            </a:r>
            <a:r>
              <a:rPr lang="sv-SE" dirty="0" smtClean="0"/>
              <a:t> area.</a:t>
            </a:r>
          </a:p>
          <a:p>
            <a:pPr lvl="1">
              <a:buFont typeface="Wingdings" panose="05000000000000000000" pitchFamily="2" charset="2"/>
              <a:buChar char="Ø"/>
            </a:pPr>
            <a:endParaRPr lang="sv-SE" dirty="0"/>
          </a:p>
          <a:p>
            <a:pPr lvl="1">
              <a:buFont typeface="Wingdings" panose="05000000000000000000" pitchFamily="2" charset="2"/>
              <a:buChar char="Ø"/>
            </a:pPr>
            <a:endParaRPr lang="sv-SE" dirty="0" smtClean="0"/>
          </a:p>
          <a:p>
            <a:pPr marL="0" indent="0">
              <a:buNone/>
            </a:pPr>
            <a:endParaRPr lang="sv-SE" dirty="0" smtClean="0"/>
          </a:p>
        </p:txBody>
      </p:sp>
    </p:spTree>
    <p:extLst>
      <p:ext uri="{BB962C8B-B14F-4D97-AF65-F5344CB8AC3E}">
        <p14:creationId xmlns:p14="http://schemas.microsoft.com/office/powerpoint/2010/main" val="198719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Sensitive species observations</a:t>
            </a:r>
            <a:endParaRPr lang="en-GB" dirty="0"/>
          </a:p>
        </p:txBody>
      </p:sp>
      <p:sp>
        <p:nvSpPr>
          <p:cNvPr id="5" name="Content Placeholder 4"/>
          <p:cNvSpPr>
            <a:spLocks noGrp="1"/>
          </p:cNvSpPr>
          <p:nvPr>
            <p:ph idx="1"/>
          </p:nvPr>
        </p:nvSpPr>
        <p:spPr>
          <a:xfrm>
            <a:off x="768720" y="1108696"/>
            <a:ext cx="9862886" cy="5363822"/>
          </a:xfrm>
        </p:spPr>
        <p:txBody>
          <a:bodyPr/>
          <a:lstStyle/>
          <a:p>
            <a:pPr marL="0" indent="0">
              <a:buNone/>
            </a:pPr>
            <a:r>
              <a:rPr lang="sv-SE" b="1" dirty="0" err="1" smtClean="0"/>
              <a:t>Authentication</a:t>
            </a:r>
            <a:endParaRPr lang="sv-SE" b="1" dirty="0" smtClean="0"/>
          </a:p>
          <a:p>
            <a:r>
              <a:rPr lang="sv-SE" dirty="0" err="1" smtClean="0"/>
              <a:t>Oauth</a:t>
            </a:r>
            <a:r>
              <a:rPr lang="sv-SE" dirty="0" smtClean="0"/>
              <a:t> 2</a:t>
            </a:r>
          </a:p>
          <a:p>
            <a:r>
              <a:rPr lang="sv-SE" dirty="0" err="1" smtClean="0"/>
              <a:t>ArtdataUser</a:t>
            </a:r>
            <a:r>
              <a:rPr lang="sv-SE" dirty="0" smtClean="0"/>
              <a:t> API</a:t>
            </a:r>
          </a:p>
          <a:p>
            <a:pPr marL="0" indent="0">
              <a:buNone/>
            </a:pPr>
            <a:endParaRPr lang="sv-SE" dirty="0" smtClean="0"/>
          </a:p>
          <a:p>
            <a:pPr marL="0" indent="0">
              <a:buNone/>
            </a:pPr>
            <a:r>
              <a:rPr lang="sv-SE" b="1" dirty="0" err="1" smtClean="0"/>
              <a:t>Authorization</a:t>
            </a:r>
            <a:endParaRPr lang="sv-SE" b="1" dirty="0"/>
          </a:p>
          <a:p>
            <a:r>
              <a:rPr lang="sv-SE" dirty="0" smtClean="0"/>
              <a:t>Sensitive species observations </a:t>
            </a:r>
            <a:r>
              <a:rPr lang="sv-SE" dirty="0" err="1" smtClean="0"/>
              <a:t>are</a:t>
            </a:r>
            <a:r>
              <a:rPr lang="sv-SE" dirty="0" smtClean="0"/>
              <a:t> </a:t>
            </a:r>
            <a:r>
              <a:rPr lang="sv-SE" dirty="0" err="1" smtClean="0"/>
              <a:t>stored</a:t>
            </a:r>
            <a:r>
              <a:rPr lang="sv-SE" dirty="0" smtClean="0"/>
              <a:t> in </a:t>
            </a:r>
            <a:r>
              <a:rPr lang="sv-SE" dirty="0" err="1" smtClean="0"/>
              <a:t>separate</a:t>
            </a:r>
            <a:r>
              <a:rPr lang="sv-SE" dirty="0" smtClean="0"/>
              <a:t> index in </a:t>
            </a:r>
            <a:r>
              <a:rPr lang="sv-SE" dirty="0" err="1" smtClean="0"/>
              <a:t>Elasticsearch</a:t>
            </a:r>
            <a:r>
              <a:rPr lang="sv-SE" dirty="0" smtClean="0"/>
              <a:t>.</a:t>
            </a:r>
          </a:p>
          <a:p>
            <a:r>
              <a:rPr lang="sv-SE" dirty="0" err="1" smtClean="0"/>
              <a:t>Based</a:t>
            </a:r>
            <a:r>
              <a:rPr lang="sv-SE" dirty="0" smtClean="0"/>
              <a:t> on the </a:t>
            </a:r>
            <a:r>
              <a:rPr lang="sv-SE" dirty="0" err="1" smtClean="0"/>
              <a:t>user</a:t>
            </a:r>
            <a:r>
              <a:rPr lang="sv-SE" dirty="0" smtClean="0"/>
              <a:t> </a:t>
            </a:r>
            <a:r>
              <a:rPr lang="sv-SE" dirty="0" err="1" smtClean="0"/>
              <a:t>role</a:t>
            </a:r>
            <a:r>
              <a:rPr lang="sv-SE" dirty="0" smtClean="0"/>
              <a:t>(s) and </a:t>
            </a:r>
            <a:r>
              <a:rPr lang="sv-SE" dirty="0" err="1" smtClean="0"/>
              <a:t>its</a:t>
            </a:r>
            <a:r>
              <a:rPr lang="sv-SE" dirty="0" smtClean="0"/>
              <a:t> </a:t>
            </a:r>
            <a:r>
              <a:rPr lang="sv-SE" dirty="0" err="1" smtClean="0"/>
              <a:t>authorities</a:t>
            </a:r>
            <a:r>
              <a:rPr lang="sv-SE" dirty="0" smtClean="0"/>
              <a:t> an </a:t>
            </a:r>
            <a:r>
              <a:rPr lang="sv-SE" dirty="0" err="1" smtClean="0"/>
              <a:t>Elasticsearch</a:t>
            </a:r>
            <a:r>
              <a:rPr lang="sv-SE" dirty="0" smtClean="0"/>
              <a:t> </a:t>
            </a:r>
            <a:r>
              <a:rPr lang="sv-SE" dirty="0" err="1" smtClean="0"/>
              <a:t>query</a:t>
            </a:r>
            <a:r>
              <a:rPr lang="sv-SE" dirty="0" smtClean="0"/>
              <a:t> </a:t>
            </a:r>
            <a:r>
              <a:rPr lang="sv-SE" dirty="0" err="1" smtClean="0"/>
              <a:t>will</a:t>
            </a:r>
            <a:r>
              <a:rPr lang="sv-SE" dirty="0" smtClean="0"/>
              <a:t> be </a:t>
            </a:r>
            <a:r>
              <a:rPr lang="sv-SE" dirty="0" err="1" smtClean="0"/>
              <a:t>generated</a:t>
            </a:r>
            <a:r>
              <a:rPr lang="sv-SE" dirty="0" smtClean="0"/>
              <a:t>.</a:t>
            </a:r>
          </a:p>
          <a:p>
            <a:pPr marL="0" indent="0">
              <a:buNone/>
            </a:pPr>
            <a:endParaRPr lang="sv-SE" dirty="0" smtClean="0"/>
          </a:p>
        </p:txBody>
      </p:sp>
    </p:spTree>
    <p:extLst>
      <p:ext uri="{BB962C8B-B14F-4D97-AF65-F5344CB8AC3E}">
        <p14:creationId xmlns:p14="http://schemas.microsoft.com/office/powerpoint/2010/main" val="24067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5971913-CBE1-4E3F-A53B-EBA750B71B60}"/>
              </a:ext>
            </a:extLst>
          </p:cNvPr>
          <p:cNvSpPr>
            <a:spLocks noGrp="1"/>
          </p:cNvSpPr>
          <p:nvPr>
            <p:ph type="title"/>
          </p:nvPr>
        </p:nvSpPr>
        <p:spPr>
          <a:xfrm>
            <a:off x="958963" y="-15443"/>
            <a:ext cx="8669483" cy="880197"/>
          </a:xfrm>
        </p:spPr>
        <p:txBody>
          <a:bodyPr/>
          <a:lstStyle/>
          <a:p>
            <a:r>
              <a:rPr lang="en-GB" dirty="0" smtClean="0"/>
              <a:t>Table of contents</a:t>
            </a:r>
            <a:endParaRPr lang="en-GB" dirty="0"/>
          </a:p>
        </p:txBody>
      </p:sp>
      <p:sp>
        <p:nvSpPr>
          <p:cNvPr id="3" name="Platshållare för text 2">
            <a:extLst>
              <a:ext uri="{FF2B5EF4-FFF2-40B4-BE49-F238E27FC236}">
                <a16:creationId xmlns:a16="http://schemas.microsoft.com/office/drawing/2014/main" id="{F024C35F-888A-4D38-A1C7-BA6BFF1A01C3}"/>
              </a:ext>
            </a:extLst>
          </p:cNvPr>
          <p:cNvSpPr>
            <a:spLocks noGrp="1"/>
          </p:cNvSpPr>
          <p:nvPr>
            <p:ph type="body" sz="quarter" idx="10"/>
          </p:nvPr>
        </p:nvSpPr>
        <p:spPr>
          <a:xfrm>
            <a:off x="926204" y="1126278"/>
            <a:ext cx="8710445" cy="5205695"/>
          </a:xfrm>
        </p:spPr>
        <p:txBody>
          <a:bodyPr/>
          <a:lstStyle/>
          <a:p>
            <a:r>
              <a:rPr lang="en-GB" dirty="0" smtClean="0"/>
              <a:t>Overview of SOS</a:t>
            </a:r>
            <a:endParaRPr lang="en-GB" dirty="0"/>
          </a:p>
          <a:p>
            <a:pPr lvl="1">
              <a:buFont typeface="Wingdings" panose="05000000000000000000" pitchFamily="2" charset="2"/>
              <a:buChar char="Ø"/>
            </a:pPr>
            <a:r>
              <a:rPr lang="en-GB" sz="1600" dirty="0" smtClean="0"/>
              <a:t>Observation model</a:t>
            </a:r>
          </a:p>
          <a:p>
            <a:pPr lvl="1">
              <a:buFont typeface="Wingdings" panose="05000000000000000000" pitchFamily="2" charset="2"/>
              <a:buChar char="Ø"/>
            </a:pPr>
            <a:r>
              <a:rPr lang="en-GB" sz="1600" dirty="0" smtClean="0"/>
              <a:t>Vocabularies</a:t>
            </a:r>
          </a:p>
          <a:p>
            <a:pPr lvl="1">
              <a:buFont typeface="Wingdings" panose="05000000000000000000" pitchFamily="2" charset="2"/>
              <a:buChar char="Ø"/>
            </a:pPr>
            <a:r>
              <a:rPr lang="en-GB" sz="1600" dirty="0" smtClean="0"/>
              <a:t>API</a:t>
            </a:r>
          </a:p>
          <a:p>
            <a:r>
              <a:rPr lang="en-GB" dirty="0" smtClean="0"/>
              <a:t>IPT sync</a:t>
            </a:r>
          </a:p>
          <a:p>
            <a:pPr lvl="1">
              <a:buFont typeface="Wingdings" panose="05000000000000000000" pitchFamily="2" charset="2"/>
              <a:buChar char="Ø"/>
            </a:pPr>
            <a:r>
              <a:rPr lang="en-GB" sz="1600" dirty="0" err="1" smtClean="0"/>
              <a:t>DwC</a:t>
            </a:r>
            <a:r>
              <a:rPr lang="en-GB" sz="1600" dirty="0" smtClean="0"/>
              <a:t>-A files</a:t>
            </a:r>
          </a:p>
          <a:p>
            <a:r>
              <a:rPr lang="en-GB" dirty="0"/>
              <a:t>Web Feature Service</a:t>
            </a:r>
          </a:p>
          <a:p>
            <a:pPr lvl="1">
              <a:buFont typeface="Wingdings" panose="05000000000000000000" pitchFamily="2" charset="2"/>
              <a:buChar char="Ø"/>
            </a:pPr>
            <a:r>
              <a:rPr lang="en-GB" sz="1600" dirty="0" smtClean="0"/>
              <a:t>Access from GIS applications</a:t>
            </a:r>
            <a:endParaRPr lang="en-GB" dirty="0" smtClean="0"/>
          </a:p>
          <a:p>
            <a:r>
              <a:rPr lang="en-GB" dirty="0" smtClean="0"/>
              <a:t>Sensitive species observations</a:t>
            </a:r>
          </a:p>
          <a:p>
            <a:pPr lvl="1">
              <a:buFont typeface="Wingdings" panose="05000000000000000000" pitchFamily="2" charset="2"/>
              <a:buChar char="Ø"/>
            </a:pPr>
            <a:r>
              <a:rPr lang="en-GB" sz="1600" dirty="0" smtClean="0"/>
              <a:t>Sensitive species</a:t>
            </a:r>
          </a:p>
          <a:p>
            <a:pPr lvl="1">
              <a:buFont typeface="Wingdings" panose="05000000000000000000" pitchFamily="2" charset="2"/>
              <a:buChar char="Ø"/>
            </a:pPr>
            <a:r>
              <a:rPr lang="en-GB" sz="1600" dirty="0" smtClean="0"/>
              <a:t>Authorization</a:t>
            </a:r>
          </a:p>
          <a:p>
            <a:r>
              <a:rPr lang="en-GB" dirty="0" smtClean="0"/>
              <a:t>Grid </a:t>
            </a:r>
            <a:r>
              <a:rPr lang="en-GB" dirty="0"/>
              <a:t>aggregation</a:t>
            </a:r>
          </a:p>
          <a:p>
            <a:pPr lvl="1">
              <a:buFont typeface="Wingdings" panose="05000000000000000000" pitchFamily="2" charset="2"/>
              <a:buChar char="Ø"/>
            </a:pPr>
            <a:r>
              <a:rPr lang="en-GB" sz="1600" dirty="0"/>
              <a:t>SWEREF99 TM grid </a:t>
            </a:r>
            <a:r>
              <a:rPr lang="en-GB" sz="1600" dirty="0" smtClean="0"/>
              <a:t>cells</a:t>
            </a:r>
            <a:endParaRPr lang="en-GB" dirty="0" smtClean="0"/>
          </a:p>
          <a:p>
            <a:endParaRPr lang="en-GB" dirty="0"/>
          </a:p>
        </p:txBody>
      </p:sp>
    </p:spTree>
    <p:extLst>
      <p:ext uri="{BB962C8B-B14F-4D97-AF65-F5344CB8AC3E}">
        <p14:creationId xmlns:p14="http://schemas.microsoft.com/office/powerpoint/2010/main" val="232407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Sensitive species observations</a:t>
            </a:r>
            <a:endParaRPr lang="en-GB" dirty="0"/>
          </a:p>
        </p:txBody>
      </p:sp>
      <p:sp>
        <p:nvSpPr>
          <p:cNvPr id="5" name="Content Placeholder 4"/>
          <p:cNvSpPr>
            <a:spLocks noGrp="1"/>
          </p:cNvSpPr>
          <p:nvPr>
            <p:ph idx="1"/>
          </p:nvPr>
        </p:nvSpPr>
        <p:spPr>
          <a:xfrm>
            <a:off x="768720" y="1108696"/>
            <a:ext cx="9862886" cy="567704"/>
          </a:xfrm>
        </p:spPr>
        <p:txBody>
          <a:bodyPr/>
          <a:lstStyle/>
          <a:p>
            <a:pPr marL="0" indent="0">
              <a:buNone/>
            </a:pPr>
            <a:r>
              <a:rPr lang="sv-SE" b="1" dirty="0" err="1" smtClean="0"/>
              <a:t>Elasticsearch</a:t>
            </a:r>
            <a:r>
              <a:rPr lang="sv-SE" b="1" dirty="0" smtClean="0"/>
              <a:t> </a:t>
            </a:r>
            <a:r>
              <a:rPr lang="sv-SE" b="1" dirty="0" err="1" smtClean="0"/>
              <a:t>query</a:t>
            </a:r>
            <a:endParaRPr lang="sv-SE" b="1" dirty="0" smtClean="0"/>
          </a:p>
          <a:p>
            <a:pPr marL="0" indent="0">
              <a:buNone/>
            </a:pPr>
            <a:endParaRPr lang="sv-SE" dirty="0" smtClean="0"/>
          </a:p>
          <a:p>
            <a:pPr marL="0" indent="0">
              <a:buNone/>
            </a:pPr>
            <a:endParaRPr lang="sv-SE" dirty="0" smtClean="0"/>
          </a:p>
        </p:txBody>
      </p:sp>
      <p:pic>
        <p:nvPicPr>
          <p:cNvPr id="7" name="Picture 6"/>
          <p:cNvPicPr>
            <a:picLocks noChangeAspect="1"/>
          </p:cNvPicPr>
          <p:nvPr/>
        </p:nvPicPr>
        <p:blipFill>
          <a:blip r:embed="rId2"/>
          <a:stretch>
            <a:fillRect/>
          </a:stretch>
        </p:blipFill>
        <p:spPr>
          <a:xfrm>
            <a:off x="768720" y="1751985"/>
            <a:ext cx="5094670" cy="4863968"/>
          </a:xfrm>
          <a:prstGeom prst="rect">
            <a:avLst/>
          </a:prstGeom>
        </p:spPr>
      </p:pic>
      <p:sp>
        <p:nvSpPr>
          <p:cNvPr id="8" name="Content Placeholder 4"/>
          <p:cNvSpPr txBox="1">
            <a:spLocks/>
          </p:cNvSpPr>
          <p:nvPr/>
        </p:nvSpPr>
        <p:spPr>
          <a:xfrm>
            <a:off x="6185647" y="2587873"/>
            <a:ext cx="5244354" cy="2557867"/>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2000" dirty="0" smtClean="0"/>
              <a:t>Access to </a:t>
            </a:r>
            <a:r>
              <a:rPr lang="sv-SE" sz="2000" dirty="0" err="1" smtClean="0"/>
              <a:t>sensitivityCategory</a:t>
            </a:r>
            <a:r>
              <a:rPr lang="sv-SE" sz="2000" dirty="0" smtClean="0"/>
              <a:t> 1-3 for the species </a:t>
            </a:r>
            <a:r>
              <a:rPr lang="sv-SE" sz="2000" dirty="0" err="1" smtClean="0"/>
              <a:t>with</a:t>
            </a:r>
            <a:r>
              <a:rPr lang="sv-SE" sz="2000" dirty="0" smtClean="0"/>
              <a:t> </a:t>
            </a:r>
            <a:r>
              <a:rPr lang="sv-SE" sz="2000" dirty="0" err="1" smtClean="0"/>
              <a:t>TaxonId</a:t>
            </a:r>
            <a:r>
              <a:rPr lang="sv-SE" sz="2000" dirty="0"/>
              <a:t> </a:t>
            </a:r>
            <a:r>
              <a:rPr lang="sv-SE" sz="2000" dirty="0" smtClean="0"/>
              <a:t>223594 in Gothenburg </a:t>
            </a:r>
            <a:r>
              <a:rPr lang="sv-SE" sz="2000" dirty="0" err="1" smtClean="0"/>
              <a:t>municipality</a:t>
            </a:r>
            <a:endParaRPr lang="sv-SE" sz="2000" dirty="0" smtClean="0"/>
          </a:p>
          <a:p>
            <a:pPr marL="0" indent="0">
              <a:buFont typeface="Arial" panose="020B0604020202020204" pitchFamily="34" charset="0"/>
              <a:buNone/>
            </a:pPr>
            <a:endParaRPr lang="sv-SE" sz="2000" dirty="0" smtClean="0"/>
          </a:p>
          <a:p>
            <a:pPr marL="0" indent="0">
              <a:buFont typeface="Arial" panose="020B0604020202020204" pitchFamily="34" charset="0"/>
              <a:buNone/>
            </a:pPr>
            <a:endParaRPr lang="sv-SE" sz="2000" dirty="0" smtClean="0"/>
          </a:p>
        </p:txBody>
      </p:sp>
    </p:spTree>
    <p:extLst>
      <p:ext uri="{BB962C8B-B14F-4D97-AF65-F5344CB8AC3E}">
        <p14:creationId xmlns:p14="http://schemas.microsoft.com/office/powerpoint/2010/main" val="215656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Grid aggregation</a:t>
            </a:r>
            <a:endParaRPr lang="en-GB" dirty="0"/>
          </a:p>
        </p:txBody>
      </p:sp>
      <p:sp>
        <p:nvSpPr>
          <p:cNvPr id="5" name="Content Placeholder 4"/>
          <p:cNvSpPr>
            <a:spLocks noGrp="1"/>
          </p:cNvSpPr>
          <p:nvPr>
            <p:ph idx="1"/>
          </p:nvPr>
        </p:nvSpPr>
        <p:spPr>
          <a:xfrm>
            <a:off x="768720" y="1108695"/>
            <a:ext cx="9862886" cy="5229351"/>
          </a:xfrm>
        </p:spPr>
        <p:txBody>
          <a:bodyPr/>
          <a:lstStyle/>
          <a:p>
            <a:pPr lvl="1">
              <a:buFont typeface="Arial" panose="020B0604020202020204" pitchFamily="34" charset="0"/>
              <a:buChar char="•"/>
            </a:pPr>
            <a:r>
              <a:rPr lang="sv-SE" dirty="0" err="1" smtClean="0"/>
              <a:t>Create</a:t>
            </a:r>
            <a:r>
              <a:rPr lang="sv-SE" dirty="0" smtClean="0"/>
              <a:t> </a:t>
            </a:r>
            <a:r>
              <a:rPr lang="sv-SE" dirty="0" err="1" smtClean="0"/>
              <a:t>grid</a:t>
            </a:r>
            <a:r>
              <a:rPr lang="sv-SE" dirty="0" smtClean="0"/>
              <a:t> aggregation in SWEREF99 TM </a:t>
            </a:r>
            <a:r>
              <a:rPr lang="sv-SE" dirty="0" err="1" smtClean="0"/>
              <a:t>coordinate</a:t>
            </a:r>
            <a:r>
              <a:rPr lang="sv-SE" dirty="0" smtClean="0"/>
              <a:t> system.</a:t>
            </a:r>
          </a:p>
          <a:p>
            <a:pPr lvl="1">
              <a:buFont typeface="Arial" panose="020B0604020202020204" pitchFamily="34" charset="0"/>
              <a:buChar char="•"/>
            </a:pPr>
            <a:r>
              <a:rPr lang="sv-SE" dirty="0" smtClean="0"/>
              <a:t>/Observations/</a:t>
            </a:r>
            <a:r>
              <a:rPr lang="sv-SE" dirty="0" err="1" smtClean="0"/>
              <a:t>MetricGridAggregation?gridCellSizeInMeters</a:t>
            </a:r>
            <a:r>
              <a:rPr lang="sv-SE" dirty="0" smtClean="0"/>
              <a:t>=800.</a:t>
            </a:r>
          </a:p>
          <a:p>
            <a:pPr lvl="1">
              <a:buFont typeface="Arial" panose="020B0604020202020204" pitchFamily="34" charset="0"/>
              <a:buChar char="•"/>
            </a:pPr>
            <a:endParaRPr lang="sv-SE" dirty="0"/>
          </a:p>
          <a:p>
            <a:pPr marL="249238" lvl="1" indent="0">
              <a:buNone/>
            </a:pPr>
            <a:endParaRPr lang="sv-SE" dirty="0" smtClean="0"/>
          </a:p>
          <a:p>
            <a:pPr marL="249238" lvl="1" indent="0">
              <a:buNone/>
            </a:pPr>
            <a:endParaRPr lang="sv-SE" dirty="0" smtClean="0"/>
          </a:p>
          <a:p>
            <a:pPr marL="249238" lvl="1" indent="0">
              <a:buNone/>
            </a:pPr>
            <a:endParaRPr lang="sv-SE" dirty="0"/>
          </a:p>
          <a:p>
            <a:pPr marL="249238" lvl="1" indent="0">
              <a:buNone/>
            </a:pPr>
            <a:endParaRPr lang="sv-SE" dirty="0" smtClean="0"/>
          </a:p>
          <a:p>
            <a:pPr marL="249238" lvl="1" indent="0">
              <a:buNone/>
            </a:pPr>
            <a:endParaRPr lang="sv-SE" dirty="0"/>
          </a:p>
          <a:p>
            <a:pPr marL="249238" lvl="1" indent="0">
              <a:buNone/>
            </a:pPr>
            <a:endParaRPr lang="sv-SE" dirty="0" smtClean="0"/>
          </a:p>
          <a:p>
            <a:pPr marL="0" indent="0">
              <a:buNone/>
            </a:pPr>
            <a:endParaRPr lang="sv-SE" dirty="0" smtClean="0"/>
          </a:p>
        </p:txBody>
      </p:sp>
      <p:pic>
        <p:nvPicPr>
          <p:cNvPr id="9" name="Picture 8"/>
          <p:cNvPicPr>
            <a:picLocks noChangeAspect="1"/>
          </p:cNvPicPr>
          <p:nvPr/>
        </p:nvPicPr>
        <p:blipFill>
          <a:blip r:embed="rId2"/>
          <a:stretch>
            <a:fillRect/>
          </a:stretch>
        </p:blipFill>
        <p:spPr>
          <a:xfrm>
            <a:off x="1117558" y="1833789"/>
            <a:ext cx="3436511" cy="4933216"/>
          </a:xfrm>
          <a:prstGeom prst="rect">
            <a:avLst/>
          </a:prstGeom>
        </p:spPr>
      </p:pic>
      <p:pic>
        <p:nvPicPr>
          <p:cNvPr id="10" name="Picture 9"/>
          <p:cNvPicPr>
            <a:picLocks noChangeAspect="1"/>
          </p:cNvPicPr>
          <p:nvPr/>
        </p:nvPicPr>
        <p:blipFill>
          <a:blip r:embed="rId3"/>
          <a:stretch>
            <a:fillRect/>
          </a:stretch>
        </p:blipFill>
        <p:spPr>
          <a:xfrm>
            <a:off x="6365496" y="1858065"/>
            <a:ext cx="2777351" cy="4708479"/>
          </a:xfrm>
          <a:prstGeom prst="rect">
            <a:avLst/>
          </a:prstGeom>
        </p:spPr>
      </p:pic>
    </p:spTree>
    <p:extLst>
      <p:ext uri="{BB962C8B-B14F-4D97-AF65-F5344CB8AC3E}">
        <p14:creationId xmlns:p14="http://schemas.microsoft.com/office/powerpoint/2010/main" val="249339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3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Overview of SOS</a:t>
            </a:r>
            <a:endParaRPr lang="en-GB" dirty="0"/>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3601" y="954525"/>
            <a:ext cx="9574609" cy="5849298"/>
          </a:xfrm>
        </p:spPr>
      </p:pic>
      <p:sp>
        <p:nvSpPr>
          <p:cNvPr id="12" name="Rectangle 11"/>
          <p:cNvSpPr/>
          <p:nvPr/>
        </p:nvSpPr>
        <p:spPr>
          <a:xfrm>
            <a:off x="6129835" y="440098"/>
            <a:ext cx="4544834" cy="369332"/>
          </a:xfrm>
          <a:prstGeom prst="rect">
            <a:avLst/>
          </a:prstGeom>
        </p:spPr>
        <p:txBody>
          <a:bodyPr wrap="none">
            <a:spAutoFit/>
          </a:bodyPr>
          <a:lstStyle/>
          <a:p>
            <a:r>
              <a:rPr lang="sv-SE" dirty="0">
                <a:hlinkClick r:id="rId4"/>
              </a:rPr>
              <a:t>https://github.com/biodiversitydata-se/SOS</a:t>
            </a:r>
            <a:endParaRPr lang="sv-SE" dirty="0"/>
          </a:p>
        </p:txBody>
      </p:sp>
    </p:spTree>
    <p:extLst>
      <p:ext uri="{BB962C8B-B14F-4D97-AF65-F5344CB8AC3E}">
        <p14:creationId xmlns:p14="http://schemas.microsoft.com/office/powerpoint/2010/main" val="343214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Overview of SOS</a:t>
            </a:r>
            <a:endParaRPr lang="en-GB" dirty="0"/>
          </a:p>
        </p:txBody>
      </p:sp>
      <p:sp>
        <p:nvSpPr>
          <p:cNvPr id="5" name="Content Placeholder 4"/>
          <p:cNvSpPr>
            <a:spLocks noGrp="1"/>
          </p:cNvSpPr>
          <p:nvPr>
            <p:ph idx="1"/>
          </p:nvPr>
        </p:nvSpPr>
        <p:spPr>
          <a:xfrm>
            <a:off x="668636" y="1466570"/>
            <a:ext cx="9862886" cy="509713"/>
          </a:xfrm>
        </p:spPr>
        <p:txBody>
          <a:bodyPr/>
          <a:lstStyle/>
          <a:p>
            <a:r>
              <a:rPr lang="sv-SE" dirty="0" smtClean="0"/>
              <a:t>22 </a:t>
            </a:r>
            <a:r>
              <a:rPr lang="sv-SE" dirty="0" err="1"/>
              <a:t>d</a:t>
            </a:r>
            <a:r>
              <a:rPr lang="sv-SE" dirty="0" err="1" smtClean="0"/>
              <a:t>atasets</a:t>
            </a:r>
            <a:endParaRPr lang="sv-SE" dirty="0"/>
          </a:p>
        </p:txBody>
      </p:sp>
      <p:pic>
        <p:nvPicPr>
          <p:cNvPr id="6" name="Picture 5"/>
          <p:cNvPicPr>
            <a:picLocks noChangeAspect="1"/>
          </p:cNvPicPr>
          <p:nvPr/>
        </p:nvPicPr>
        <p:blipFill>
          <a:blip r:embed="rId3"/>
          <a:stretch>
            <a:fillRect/>
          </a:stretch>
        </p:blipFill>
        <p:spPr>
          <a:xfrm>
            <a:off x="103949" y="1976283"/>
            <a:ext cx="12088051" cy="4735128"/>
          </a:xfrm>
          <a:prstGeom prst="rect">
            <a:avLst/>
          </a:prstGeom>
        </p:spPr>
      </p:pic>
    </p:spTree>
    <p:extLst>
      <p:ext uri="{BB962C8B-B14F-4D97-AF65-F5344CB8AC3E}">
        <p14:creationId xmlns:p14="http://schemas.microsoft.com/office/powerpoint/2010/main" val="1929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Overview of SOS</a:t>
            </a:r>
            <a:endParaRPr lang="en-GB" dirty="0"/>
          </a:p>
        </p:txBody>
      </p:sp>
      <p:sp>
        <p:nvSpPr>
          <p:cNvPr id="5" name="Content Placeholder 4"/>
          <p:cNvSpPr>
            <a:spLocks noGrp="1"/>
          </p:cNvSpPr>
          <p:nvPr>
            <p:ph idx="1"/>
          </p:nvPr>
        </p:nvSpPr>
        <p:spPr/>
        <p:txBody>
          <a:bodyPr/>
          <a:lstStyle/>
          <a:p>
            <a:endParaRPr lang="sv-SE"/>
          </a:p>
        </p:txBody>
      </p:sp>
      <p:pic>
        <p:nvPicPr>
          <p:cNvPr id="6" name="Picture 5"/>
          <p:cNvPicPr>
            <a:picLocks noChangeAspect="1"/>
          </p:cNvPicPr>
          <p:nvPr/>
        </p:nvPicPr>
        <p:blipFill>
          <a:blip r:embed="rId3"/>
          <a:stretch>
            <a:fillRect/>
          </a:stretch>
        </p:blipFill>
        <p:spPr>
          <a:xfrm>
            <a:off x="4492" y="1386348"/>
            <a:ext cx="12187508" cy="5471653"/>
          </a:xfrm>
          <a:prstGeom prst="rect">
            <a:avLst/>
          </a:prstGeom>
        </p:spPr>
      </p:pic>
      <p:sp>
        <p:nvSpPr>
          <p:cNvPr id="7" name="TextBox 6"/>
          <p:cNvSpPr txBox="1"/>
          <p:nvPr/>
        </p:nvSpPr>
        <p:spPr>
          <a:xfrm>
            <a:off x="167148" y="1014582"/>
            <a:ext cx="4149213" cy="661111"/>
          </a:xfrm>
          <a:prstGeom prst="rect">
            <a:avLst/>
          </a:prstGeom>
          <a:noFill/>
        </p:spPr>
        <p:txBody>
          <a:bodyPr wrap="square" lIns="0" tIns="0" rIns="0" bIns="0" rtlCol="0">
            <a:noAutofit/>
          </a:bodyPr>
          <a:lstStyle/>
          <a:p>
            <a:pPr algn="l">
              <a:lnSpc>
                <a:spcPts val="3000"/>
              </a:lnSpc>
            </a:pPr>
            <a:r>
              <a:rPr lang="sv-SE" sz="2000" b="1" dirty="0" smtClean="0"/>
              <a:t>Observation </a:t>
            </a:r>
            <a:r>
              <a:rPr lang="sv-SE" sz="2000" b="1" dirty="0" err="1" smtClean="0"/>
              <a:t>model</a:t>
            </a:r>
            <a:endParaRPr lang="sv-SE" sz="2000" b="1" dirty="0" smtClean="0"/>
          </a:p>
        </p:txBody>
      </p:sp>
    </p:spTree>
    <p:extLst>
      <p:ext uri="{BB962C8B-B14F-4D97-AF65-F5344CB8AC3E}">
        <p14:creationId xmlns:p14="http://schemas.microsoft.com/office/powerpoint/2010/main" val="24765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Overview of SOS</a:t>
            </a:r>
            <a:endParaRPr lang="en-GB" dirty="0"/>
          </a:p>
        </p:txBody>
      </p:sp>
      <p:sp>
        <p:nvSpPr>
          <p:cNvPr id="5" name="Content Placeholder 4"/>
          <p:cNvSpPr>
            <a:spLocks noGrp="1"/>
          </p:cNvSpPr>
          <p:nvPr>
            <p:ph idx="1"/>
          </p:nvPr>
        </p:nvSpPr>
        <p:spPr/>
        <p:txBody>
          <a:bodyPr/>
          <a:lstStyle/>
          <a:p>
            <a:endParaRPr lang="sv-SE"/>
          </a:p>
        </p:txBody>
      </p:sp>
      <p:pic>
        <p:nvPicPr>
          <p:cNvPr id="7" name="Picture 6"/>
          <p:cNvPicPr>
            <a:picLocks noChangeAspect="1"/>
          </p:cNvPicPr>
          <p:nvPr/>
        </p:nvPicPr>
        <p:blipFill>
          <a:blip r:embed="rId3"/>
          <a:stretch>
            <a:fillRect/>
          </a:stretch>
        </p:blipFill>
        <p:spPr>
          <a:xfrm>
            <a:off x="254895" y="1108694"/>
            <a:ext cx="9144263" cy="5665731"/>
          </a:xfrm>
          <a:prstGeom prst="rect">
            <a:avLst/>
          </a:prstGeom>
        </p:spPr>
      </p:pic>
    </p:spTree>
    <p:extLst>
      <p:ext uri="{BB962C8B-B14F-4D97-AF65-F5344CB8AC3E}">
        <p14:creationId xmlns:p14="http://schemas.microsoft.com/office/powerpoint/2010/main" val="419666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Overview of SOS</a:t>
            </a:r>
            <a:endParaRPr lang="en-GB" dirty="0"/>
          </a:p>
        </p:txBody>
      </p:sp>
      <p:sp>
        <p:nvSpPr>
          <p:cNvPr id="5" name="Content Placeholder 4"/>
          <p:cNvSpPr>
            <a:spLocks noGrp="1"/>
          </p:cNvSpPr>
          <p:nvPr>
            <p:ph idx="1"/>
          </p:nvPr>
        </p:nvSpPr>
        <p:spPr/>
        <p:txBody>
          <a:bodyPr/>
          <a:lstStyle/>
          <a:p>
            <a:endParaRPr lang="sv-SE"/>
          </a:p>
        </p:txBody>
      </p:sp>
      <p:pic>
        <p:nvPicPr>
          <p:cNvPr id="6" name="Picture 5"/>
          <p:cNvPicPr>
            <a:picLocks noChangeAspect="1"/>
          </p:cNvPicPr>
          <p:nvPr/>
        </p:nvPicPr>
        <p:blipFill>
          <a:blip r:embed="rId3"/>
          <a:stretch>
            <a:fillRect/>
          </a:stretch>
        </p:blipFill>
        <p:spPr>
          <a:xfrm>
            <a:off x="565298" y="1108695"/>
            <a:ext cx="8442352" cy="5592695"/>
          </a:xfrm>
          <a:prstGeom prst="rect">
            <a:avLst/>
          </a:prstGeom>
        </p:spPr>
      </p:pic>
    </p:spTree>
    <p:extLst>
      <p:ext uri="{BB962C8B-B14F-4D97-AF65-F5344CB8AC3E}">
        <p14:creationId xmlns:p14="http://schemas.microsoft.com/office/powerpoint/2010/main" val="259426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Overview of SOS</a:t>
            </a:r>
            <a:endParaRPr lang="en-GB" dirty="0"/>
          </a:p>
        </p:txBody>
      </p:sp>
      <p:sp>
        <p:nvSpPr>
          <p:cNvPr id="5" name="Content Placeholder 4"/>
          <p:cNvSpPr>
            <a:spLocks noGrp="1"/>
          </p:cNvSpPr>
          <p:nvPr>
            <p:ph idx="1"/>
          </p:nvPr>
        </p:nvSpPr>
        <p:spPr>
          <a:xfrm>
            <a:off x="668636" y="1466570"/>
            <a:ext cx="9862886" cy="509713"/>
          </a:xfrm>
        </p:spPr>
        <p:txBody>
          <a:bodyPr/>
          <a:lstStyle/>
          <a:p>
            <a:r>
              <a:rPr lang="sv-SE" dirty="0" smtClean="0"/>
              <a:t>30 </a:t>
            </a:r>
            <a:r>
              <a:rPr lang="sv-SE" dirty="0" err="1" smtClean="0"/>
              <a:t>endpoints</a:t>
            </a:r>
            <a:r>
              <a:rPr lang="sv-SE" dirty="0" smtClean="0"/>
              <a:t> in the API</a:t>
            </a:r>
            <a:endParaRPr lang="sv-SE" dirty="0"/>
          </a:p>
        </p:txBody>
      </p:sp>
      <p:pic>
        <p:nvPicPr>
          <p:cNvPr id="8" name="Picture 7"/>
          <p:cNvPicPr>
            <a:picLocks noChangeAspect="1"/>
          </p:cNvPicPr>
          <p:nvPr/>
        </p:nvPicPr>
        <p:blipFill>
          <a:blip r:embed="rId3"/>
          <a:stretch>
            <a:fillRect/>
          </a:stretch>
        </p:blipFill>
        <p:spPr>
          <a:xfrm>
            <a:off x="725657" y="2238789"/>
            <a:ext cx="3999665" cy="3807168"/>
          </a:xfrm>
          <a:prstGeom prst="rect">
            <a:avLst/>
          </a:prstGeom>
        </p:spPr>
      </p:pic>
    </p:spTree>
    <p:extLst>
      <p:ext uri="{BB962C8B-B14F-4D97-AF65-F5344CB8AC3E}">
        <p14:creationId xmlns:p14="http://schemas.microsoft.com/office/powerpoint/2010/main" val="31356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title="Quoin.">
            <a:extLst>
              <a:ext uri="{FF2B5EF4-FFF2-40B4-BE49-F238E27FC236}">
                <a16:creationId xmlns:a16="http://schemas.microsoft.com/office/drawing/2014/main" id="{492393B9-C2A2-468D-9FEF-4B25D4E9819C}"/>
              </a:ext>
            </a:extLst>
          </p:cNvPr>
          <p:cNvSpPr>
            <a:spLocks noGrp="1"/>
          </p:cNvSpPr>
          <p:nvPr>
            <p:ph type="body" sz="quarter" idx="11"/>
          </p:nvPr>
        </p:nvSpPr>
        <p:spPr/>
        <p:txBody>
          <a:bodyPr/>
          <a:lstStyle/>
          <a:p>
            <a:endParaRPr lang="en-GB" dirty="0"/>
          </a:p>
        </p:txBody>
      </p:sp>
      <p:sp>
        <p:nvSpPr>
          <p:cNvPr id="3" name="Platshållare för bild 2" title="Place holder for small image.">
            <a:extLst>
              <a:ext uri="{FF2B5EF4-FFF2-40B4-BE49-F238E27FC236}">
                <a16:creationId xmlns:a16="http://schemas.microsoft.com/office/drawing/2014/main" id="{51553ECE-A5A7-4AE7-B143-EEF6DCFE921D}"/>
              </a:ext>
            </a:extLst>
          </p:cNvPr>
          <p:cNvSpPr>
            <a:spLocks noGrp="1"/>
          </p:cNvSpPr>
          <p:nvPr>
            <p:ph type="pic" sz="quarter" idx="10"/>
          </p:nvPr>
        </p:nvSpPr>
        <p:spPr/>
      </p:sp>
      <p:sp>
        <p:nvSpPr>
          <p:cNvPr id="4" name="Rubrik 3">
            <a:extLst>
              <a:ext uri="{FF2B5EF4-FFF2-40B4-BE49-F238E27FC236}">
                <a16:creationId xmlns:a16="http://schemas.microsoft.com/office/drawing/2014/main" id="{5DD8586C-7651-4714-A07D-56DC5DEBBC00}"/>
              </a:ext>
            </a:extLst>
          </p:cNvPr>
          <p:cNvSpPr>
            <a:spLocks noGrp="1"/>
          </p:cNvSpPr>
          <p:nvPr>
            <p:ph type="title"/>
          </p:nvPr>
        </p:nvSpPr>
        <p:spPr>
          <a:xfrm>
            <a:off x="965704" y="0"/>
            <a:ext cx="9862886" cy="880197"/>
          </a:xfrm>
        </p:spPr>
        <p:txBody>
          <a:bodyPr/>
          <a:lstStyle/>
          <a:p>
            <a:r>
              <a:rPr lang="en-GB" dirty="0" smtClean="0"/>
              <a:t>Overview of SOS</a:t>
            </a:r>
            <a:endParaRPr lang="en-GB" dirty="0"/>
          </a:p>
        </p:txBody>
      </p:sp>
      <p:sp>
        <p:nvSpPr>
          <p:cNvPr id="5" name="Content Placeholder 4"/>
          <p:cNvSpPr>
            <a:spLocks noGrp="1"/>
          </p:cNvSpPr>
          <p:nvPr>
            <p:ph idx="1"/>
          </p:nvPr>
        </p:nvSpPr>
        <p:spPr>
          <a:xfrm>
            <a:off x="668636" y="1466570"/>
            <a:ext cx="9862886" cy="509713"/>
          </a:xfrm>
        </p:spPr>
        <p:txBody>
          <a:bodyPr/>
          <a:lstStyle/>
          <a:p>
            <a:r>
              <a:rPr lang="sv-SE" dirty="0" err="1" smtClean="0"/>
              <a:t>Search</a:t>
            </a:r>
            <a:r>
              <a:rPr lang="sv-SE" dirty="0" smtClean="0"/>
              <a:t> filters</a:t>
            </a:r>
            <a:endParaRPr lang="sv-SE" dirty="0"/>
          </a:p>
        </p:txBody>
      </p:sp>
      <p:pic>
        <p:nvPicPr>
          <p:cNvPr id="6" name="Picture 5"/>
          <p:cNvPicPr>
            <a:picLocks noChangeAspect="1"/>
          </p:cNvPicPr>
          <p:nvPr/>
        </p:nvPicPr>
        <p:blipFill>
          <a:blip r:embed="rId3"/>
          <a:stretch>
            <a:fillRect/>
          </a:stretch>
        </p:blipFill>
        <p:spPr>
          <a:xfrm>
            <a:off x="412262" y="2036267"/>
            <a:ext cx="5451169" cy="4611833"/>
          </a:xfrm>
          <a:prstGeom prst="rect">
            <a:avLst/>
          </a:prstGeom>
        </p:spPr>
      </p:pic>
      <p:pic>
        <p:nvPicPr>
          <p:cNvPr id="7" name="Picture 6"/>
          <p:cNvPicPr>
            <a:picLocks noChangeAspect="1"/>
          </p:cNvPicPr>
          <p:nvPr/>
        </p:nvPicPr>
        <p:blipFill>
          <a:blip r:embed="rId4"/>
          <a:stretch>
            <a:fillRect/>
          </a:stretch>
        </p:blipFill>
        <p:spPr>
          <a:xfrm>
            <a:off x="6054824" y="1976283"/>
            <a:ext cx="4834565" cy="4671818"/>
          </a:xfrm>
          <a:prstGeom prst="rect">
            <a:avLst/>
          </a:prstGeom>
        </p:spPr>
      </p:pic>
    </p:spTree>
    <p:extLst>
      <p:ext uri="{BB962C8B-B14F-4D97-AF65-F5344CB8AC3E}">
        <p14:creationId xmlns:p14="http://schemas.microsoft.com/office/powerpoint/2010/main" val="64431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Presentation3" id="{8DAE8200-1FF3-401E-BBB3-4D3B3C8163D1}" vid="{202F687E-A72F-48B0-BAF4-66D10977C02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pres-mall-en-16x9-2019-10-31</Template>
  <TotalTime>3990</TotalTime>
  <Words>666</Words>
  <Application>Microsoft Office PowerPoint</Application>
  <PresentationFormat>Widescreen</PresentationFormat>
  <Paragraphs>185</Paragraphs>
  <Slides>22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Wingdings</vt:lpstr>
      <vt:lpstr>SLU mallsidor</vt:lpstr>
      <vt:lpstr>Species Observation System (SOS)</vt:lpstr>
      <vt:lpstr>Table of contents</vt:lpstr>
      <vt:lpstr>Overview of SOS</vt:lpstr>
      <vt:lpstr>Overview of SOS</vt:lpstr>
      <vt:lpstr>Overview of SOS</vt:lpstr>
      <vt:lpstr>Overview of SOS</vt:lpstr>
      <vt:lpstr>Overview of SOS</vt:lpstr>
      <vt:lpstr>Overview of SOS</vt:lpstr>
      <vt:lpstr>Overview of SOS</vt:lpstr>
      <vt:lpstr>Overview of SOS</vt:lpstr>
      <vt:lpstr>IPT sync</vt:lpstr>
      <vt:lpstr>Web Feature Service (WFS)</vt:lpstr>
      <vt:lpstr>Sensitive species observations</vt:lpstr>
      <vt:lpstr>Sensitive species observations</vt:lpstr>
      <vt:lpstr>Sensitive species observations</vt:lpstr>
      <vt:lpstr>Sensitive species observations</vt:lpstr>
      <vt:lpstr>Sensitive species observations</vt:lpstr>
      <vt:lpstr>Sensitive species observations</vt:lpstr>
      <vt:lpstr>Sensitive species observations</vt:lpstr>
      <vt:lpstr>Sensitive species observations</vt:lpstr>
      <vt:lpstr>Grid aggregation</vt:lpstr>
      <vt:lpstr>PowerPoint Presentation</vt:lpstr>
    </vt:vector>
  </TitlesOfParts>
  <Company>SLU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Species Observation System (SOS)</dc:title>
  <dc:creator>Martin Käck</dc:creator>
  <cp:lastModifiedBy>Martin Käck</cp:lastModifiedBy>
  <cp:revision>69</cp:revision>
  <dcterms:created xsi:type="dcterms:W3CDTF">2022-06-07T14:44:01Z</dcterms:created>
  <dcterms:modified xsi:type="dcterms:W3CDTF">2022-06-10T09:16:47Z</dcterms:modified>
</cp:coreProperties>
</file>